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9.xml" ContentType="application/vnd.openxmlformats-officedocument.drawingml.chart+xml"/>
  <Override PartName="/ppt/theme/themeOverride3.xml" ContentType="application/vnd.openxmlformats-officedocument.themeOverrid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4.xml" ContentType="application/vnd.openxmlformats-officedocument.themeOverride+xml"/>
  <Override PartName="/ppt/charts/chart11.xml" ContentType="application/vnd.openxmlformats-officedocument.drawingml.chart+xml"/>
  <Override PartName="/ppt/theme/themeOverride5.xml" ContentType="application/vnd.openxmlformats-officedocument.themeOverride+xml"/>
  <Override PartName="/ppt/charts/chart12.xml" ContentType="application/vnd.openxmlformats-officedocument.drawingml.chart+xml"/>
  <Override PartName="/ppt/theme/themeOverride6.xml" ContentType="application/vnd.openxmlformats-officedocument.themeOverride+xml"/>
  <Override PartName="/ppt/charts/chart13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14.xml" ContentType="application/vnd.openxmlformats-officedocument.drawingml.chart+xml"/>
  <Override PartName="/ppt/theme/themeOverride8.xml" ContentType="application/vnd.openxmlformats-officedocument.themeOverride+xml"/>
  <Override PartName="/ppt/charts/chart15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9.xml" ContentType="application/vnd.openxmlformats-officedocument.themeOverride+xml"/>
  <Override PartName="/ppt/charts/chart16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10.xml" ContentType="application/vnd.openxmlformats-officedocument.themeOverride+xml"/>
  <Override PartName="/ppt/charts/chart17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1.xml" ContentType="application/vnd.openxmlformats-officedocument.themeOverride+xml"/>
  <Override PartName="/ppt/charts/chart18.xml" ContentType="application/vnd.openxmlformats-officedocument.drawingml.chart+xml"/>
  <Override PartName="/ppt/theme/themeOverride12.xml" ContentType="application/vnd.openxmlformats-officedocument.themeOverride+xml"/>
  <Override PartName="/ppt/charts/chart19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3.xml" ContentType="application/vnd.openxmlformats-officedocument.themeOverride+xml"/>
  <Override PartName="/ppt/charts/chart20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4.xml" ContentType="application/vnd.openxmlformats-officedocument.themeOverride+xml"/>
  <Override PartName="/ppt/charts/chart21.xml" ContentType="application/vnd.openxmlformats-officedocument.drawingml.chart+xml"/>
  <Override PartName="/ppt/theme/themeOverride15.xml" ContentType="application/vnd.openxmlformats-officedocument.themeOverride+xml"/>
  <Override PartName="/ppt/charts/chart22.xml" ContentType="application/vnd.openxmlformats-officedocument.drawingml.chart+xml"/>
  <Override PartName="/ppt/theme/themeOverride1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6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7.xlsx"/><Relationship Id="rId1" Type="http://schemas.openxmlformats.org/officeDocument/2006/relationships/themeOverride" Target="../theme/themeOverride5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6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9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0.xlsx"/><Relationship Id="rId1" Type="http://schemas.openxmlformats.org/officeDocument/2006/relationships/themeOverride" Target="../theme/themeOverride8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11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12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13.xlsx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4.xlsx"/><Relationship Id="rId1" Type="http://schemas.openxmlformats.org/officeDocument/2006/relationships/themeOverride" Target="../theme/themeOverride12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package" Target="../embeddings/Microsoft_Excel_Worksheet16.xlsx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7.xlsx"/><Relationship Id="rId1" Type="http://schemas.openxmlformats.org/officeDocument/2006/relationships/themeOverride" Target="../theme/themeOverride15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8.xlsx"/><Relationship Id="rId1" Type="http://schemas.openxmlformats.org/officeDocument/2006/relationships/themeOverride" Target="../theme/themeOverride16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l\AppData\Local\Temp\Temp1_Data_Q5_230713.zip\WEST%20HUNSBURY%20%20CAMP%20HILL%20COMMUNITY%20-%20PARISH%20SURVE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rl\AppData\Local\Temp\Temp1_Data_Q8_230713.zip\WEST%20HUNSBURY%20%20CAMP%20HILL%20COMMUNITY%20-%20PARISH%20SURVE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3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oleObject" Target="https://d.docs.live.net/457d825fc89e3ed0/West%20Hunsbury%20PC/Parish%20Plan/2023%20survey/WEST%20HUNSBURY%20%20CAMP%20HILL%20COMMUNITY%20-%20PARISH%20SURVEYQ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GB"/>
              <a:t>Please tell us the number of people at your address in each age group:</a:t>
            </a:r>
          </a:p>
        </c:rich>
      </c:tx>
      <c:layout>
        <c:manualLayout>
          <c:xMode val="edge"/>
          <c:yMode val="edge"/>
          <c:x val="0.11230078974321163"/>
          <c:y val="4.0860994939947208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1'!$C$3</c:f>
              <c:strCache>
                <c:ptCount val="1"/>
                <c:pt idx="0">
                  <c:v>Total Number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1'!$A$4:$A$10</c:f>
              <c:strCache>
                <c:ptCount val="7"/>
                <c:pt idx="0">
                  <c:v>0-4</c:v>
                </c:pt>
                <c:pt idx="1">
                  <c:v>5-16</c:v>
                </c:pt>
                <c:pt idx="2">
                  <c:v>17-25</c:v>
                </c:pt>
                <c:pt idx="3">
                  <c:v>26-40</c:v>
                </c:pt>
                <c:pt idx="4">
                  <c:v>41-60</c:v>
                </c:pt>
                <c:pt idx="5">
                  <c:v>60-75</c:v>
                </c:pt>
                <c:pt idx="6">
                  <c:v>over 75</c:v>
                </c:pt>
              </c:strCache>
            </c:strRef>
          </c:cat>
          <c:val>
            <c:numRef>
              <c:f>'Question 1'!$C$4:$C$10</c:f>
              <c:numCache>
                <c:formatCode>General</c:formatCode>
                <c:ptCount val="7"/>
                <c:pt idx="0">
                  <c:v>43</c:v>
                </c:pt>
                <c:pt idx="1">
                  <c:v>100</c:v>
                </c:pt>
                <c:pt idx="2">
                  <c:v>56</c:v>
                </c:pt>
                <c:pt idx="3">
                  <c:v>110</c:v>
                </c:pt>
                <c:pt idx="4">
                  <c:v>256</c:v>
                </c:pt>
                <c:pt idx="5">
                  <c:v>402</c:v>
                </c:pt>
                <c:pt idx="6">
                  <c:v>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1C-44F3-B359-20A8DC17C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Have you heard of or used Street Doctor or FixMyStreet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A6-494C-8F37-B8B42730CBC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A6-494C-8F37-B8B42730CBC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11'!$A$4:$A$5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11'!$B$4:$B$5</c:f>
              <c:numCache>
                <c:formatCode>0.00%</c:formatCode>
                <c:ptCount val="2"/>
                <c:pt idx="0">
                  <c:v>0.35730000000000001</c:v>
                </c:pt>
                <c:pt idx="1">
                  <c:v>0.64269999999999994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BA6-494C-8F37-B8B42730CBC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GB"/>
              <a:t>Do you think the Police coverage of West Hunsbury to be ……….?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12'!$B$3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12'!$A$4:$A$7</c:f>
              <c:strCache>
                <c:ptCount val="4"/>
                <c:pt idx="0">
                  <c:v>Good</c:v>
                </c:pt>
                <c:pt idx="1">
                  <c:v>Satisfactory</c:v>
                </c:pt>
                <c:pt idx="2">
                  <c:v>Poor</c:v>
                </c:pt>
                <c:pt idx="3">
                  <c:v>No opinion</c:v>
                </c:pt>
              </c:strCache>
            </c:strRef>
          </c:cat>
          <c:val>
            <c:numRef>
              <c:f>'Question 12'!$B$4:$B$7</c:f>
              <c:numCache>
                <c:formatCode>0.00%</c:formatCode>
                <c:ptCount val="4"/>
                <c:pt idx="0">
                  <c:v>4.3299999999999998E-2</c:v>
                </c:pt>
                <c:pt idx="1">
                  <c:v>0.21429999999999999</c:v>
                </c:pt>
                <c:pt idx="2">
                  <c:v>0.3831</c:v>
                </c:pt>
                <c:pt idx="3">
                  <c:v>0.35930000000000001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1E-4C1B-91DC-FF8E5700B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315055726729813E-2"/>
          <c:y val="3.2404285762218425E-2"/>
          <c:w val="0.83572378180988249"/>
          <c:h val="0.894478893618468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'Question 13'!$B$4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13'!$A$5:$A$9</c:f>
              <c:strCache>
                <c:ptCount val="5"/>
                <c:pt idx="0">
                  <c:v>Antisocial Behaviour</c:v>
                </c:pt>
                <c:pt idx="1">
                  <c:v>Theft / burglary</c:v>
                </c:pt>
                <c:pt idx="2">
                  <c:v>Vandalism</c:v>
                </c:pt>
                <c:pt idx="3">
                  <c:v>Fly Tipping</c:v>
                </c:pt>
                <c:pt idx="4">
                  <c:v>Drug Dealing</c:v>
                </c:pt>
              </c:strCache>
            </c:strRef>
          </c:cat>
          <c:val>
            <c:numRef>
              <c:f>'Question 13'!$B$5:$B$9</c:f>
              <c:numCache>
                <c:formatCode>0.0%</c:formatCode>
                <c:ptCount val="5"/>
                <c:pt idx="0">
                  <c:v>0.23080000000000001</c:v>
                </c:pt>
                <c:pt idx="1">
                  <c:v>0.35899999999999999</c:v>
                </c:pt>
                <c:pt idx="2">
                  <c:v>0.30170000000000002</c:v>
                </c:pt>
                <c:pt idx="3">
                  <c:v>0.51359999999999995</c:v>
                </c:pt>
                <c:pt idx="4">
                  <c:v>0.21790000000000001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45-4A4F-B009-3C16772355DB}"/>
            </c:ext>
          </c:extLst>
        </c:ser>
        <c:ser>
          <c:idx val="1"/>
          <c:order val="1"/>
          <c:tx>
            <c:strRef>
              <c:f>'Question 13'!$D$4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507CB6"/>
            </a:solidFill>
            <a:ln>
              <a:prstDash val="solid"/>
            </a:ln>
          </c:spPr>
          <c:invertIfNegative val="0"/>
          <c:cat>
            <c:strRef>
              <c:f>'Question 13'!$A$5:$A$9</c:f>
              <c:strCache>
                <c:ptCount val="5"/>
                <c:pt idx="0">
                  <c:v>Antisocial Behaviour</c:v>
                </c:pt>
                <c:pt idx="1">
                  <c:v>Theft / burglary</c:v>
                </c:pt>
                <c:pt idx="2">
                  <c:v>Vandalism</c:v>
                </c:pt>
                <c:pt idx="3">
                  <c:v>Fly Tipping</c:v>
                </c:pt>
                <c:pt idx="4">
                  <c:v>Drug Dealing</c:v>
                </c:pt>
              </c:strCache>
            </c:strRef>
          </c:cat>
          <c:val>
            <c:numRef>
              <c:f>'Question 13'!$D$5:$D$9</c:f>
              <c:numCache>
                <c:formatCode>0.0%</c:formatCode>
                <c:ptCount val="5"/>
                <c:pt idx="0">
                  <c:v>0.53149999999999997</c:v>
                </c:pt>
                <c:pt idx="1">
                  <c:v>0.44519999999999998</c:v>
                </c:pt>
                <c:pt idx="2">
                  <c:v>0.50590000000000002</c:v>
                </c:pt>
                <c:pt idx="3">
                  <c:v>0.35070000000000001</c:v>
                </c:pt>
                <c:pt idx="4">
                  <c:v>0.55930000000000002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045-4A4F-B009-3C16772355DB}"/>
            </c:ext>
          </c:extLst>
        </c:ser>
        <c:ser>
          <c:idx val="2"/>
          <c:order val="2"/>
          <c:tx>
            <c:strRef>
              <c:f>'Question 13'!$F$4</c:f>
              <c:strCache>
                <c:ptCount val="1"/>
                <c:pt idx="0">
                  <c:v>Not Concerned</c:v>
                </c:pt>
              </c:strCache>
            </c:strRef>
          </c:tx>
          <c:spPr>
            <a:solidFill>
              <a:srgbClr val="F9BE00"/>
            </a:solidFill>
            <a:ln>
              <a:prstDash val="solid"/>
            </a:ln>
          </c:spPr>
          <c:invertIfNegative val="0"/>
          <c:cat>
            <c:strRef>
              <c:f>'Question 13'!$A$5:$A$9</c:f>
              <c:strCache>
                <c:ptCount val="5"/>
                <c:pt idx="0">
                  <c:v>Antisocial Behaviour</c:v>
                </c:pt>
                <c:pt idx="1">
                  <c:v>Theft / burglary</c:v>
                </c:pt>
                <c:pt idx="2">
                  <c:v>Vandalism</c:v>
                </c:pt>
                <c:pt idx="3">
                  <c:v>Fly Tipping</c:v>
                </c:pt>
                <c:pt idx="4">
                  <c:v>Drug Dealing</c:v>
                </c:pt>
              </c:strCache>
            </c:strRef>
          </c:cat>
          <c:val>
            <c:numRef>
              <c:f>'Question 13'!$F$5:$F$9</c:f>
              <c:numCache>
                <c:formatCode>0.0%</c:formatCode>
                <c:ptCount val="5"/>
                <c:pt idx="0">
                  <c:v>0.23780000000000001</c:v>
                </c:pt>
                <c:pt idx="1">
                  <c:v>0.1958</c:v>
                </c:pt>
                <c:pt idx="2">
                  <c:v>0.19239999999999999</c:v>
                </c:pt>
                <c:pt idx="3">
                  <c:v>0.13569999999999999</c:v>
                </c:pt>
                <c:pt idx="4">
                  <c:v>0.2228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45-4A4F-B009-3C1677235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  <c:spPr>
        <a:solidFill>
          <a:sysClr val="window" lastClr="FFFFFF"/>
        </a:solidFill>
      </c:spPr>
    </c:plotArea>
    <c:legend>
      <c:legendPos val="r"/>
      <c:overlay val="0"/>
    </c:legend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 you or your family use the local parks in West Hunsbury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848606736657918"/>
          <c:y val="0.17171296296296298"/>
          <c:w val="0.5562712160979878"/>
          <c:h val="0.7208876494604841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69B-4B7E-8F53-2605E64240EF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69B-4B7E-8F53-2605E64240EF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9050">
                <a:solidFill>
                  <a:schemeClr val="accen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69B-4B7E-8F53-2605E64240EF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69B-4B7E-8F53-2605E64240EF}"/>
              </c:ext>
            </c:extLst>
          </c:dPt>
          <c:cat>
            <c:strRef>
              <c:f>'Question 14'!$I$6:$I$10</c:f>
              <c:strCache>
                <c:ptCount val="5"/>
                <c:pt idx="0">
                  <c:v>Other (please specify)</c:v>
                </c:pt>
                <c:pt idx="1">
                  <c:v>Claystones</c:v>
                </c:pt>
                <c:pt idx="2">
                  <c:v>Ladybridge / Wootton Brook Park</c:v>
                </c:pt>
                <c:pt idx="3">
                  <c:v>Hunsbury Hill Country Park</c:v>
                </c:pt>
                <c:pt idx="4">
                  <c:v>None</c:v>
                </c:pt>
              </c:strCache>
            </c:strRef>
          </c:cat>
          <c:val>
            <c:numRef>
              <c:f>'Question 14'!$J$6:$J$10</c:f>
              <c:numCache>
                <c:formatCode>0.0%</c:formatCode>
                <c:ptCount val="5"/>
                <c:pt idx="0">
                  <c:v>0.31340000000000001</c:v>
                </c:pt>
                <c:pt idx="1">
                  <c:v>0.1343</c:v>
                </c:pt>
                <c:pt idx="2">
                  <c:v>0.70790000000000008</c:v>
                </c:pt>
                <c:pt idx="3">
                  <c:v>0.77400000000000002</c:v>
                </c:pt>
                <c:pt idx="4">
                  <c:v>5.7599999999999998E-2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69B-4B7E-8F53-2605E6424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2"/>
        <c:overlap val="2"/>
        <c:axId val="551056096"/>
        <c:axId val="551056576"/>
      </c:barChart>
      <c:catAx>
        <c:axId val="55105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6576"/>
        <c:crosses val="autoZero"/>
        <c:auto val="1"/>
        <c:lblAlgn val="ctr"/>
        <c:lblOffset val="100"/>
        <c:noMultiLvlLbl val="0"/>
      </c:catAx>
      <c:valAx>
        <c:axId val="551056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0560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GB"/>
              <a:t>What do you use the parks for?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15'!$A$4:$A$8</c:f>
              <c:strCache>
                <c:ptCount val="5"/>
                <c:pt idx="0">
                  <c:v>Dog Walking</c:v>
                </c:pt>
                <c:pt idx="1">
                  <c:v>Childrens Play</c:v>
                </c:pt>
                <c:pt idx="2">
                  <c:v>Exercise</c:v>
                </c:pt>
                <c:pt idx="3">
                  <c:v>Sports</c:v>
                </c:pt>
                <c:pt idx="4">
                  <c:v>Other (please specify)</c:v>
                </c:pt>
              </c:strCache>
            </c:strRef>
          </c:cat>
          <c:val>
            <c:numRef>
              <c:f>'Question 15'!$B$4:$B$8</c:f>
              <c:numCache>
                <c:formatCode>0%</c:formatCode>
                <c:ptCount val="5"/>
                <c:pt idx="0">
                  <c:v>0.41010000000000002</c:v>
                </c:pt>
                <c:pt idx="1">
                  <c:v>0.31109999999999999</c:v>
                </c:pt>
                <c:pt idx="2">
                  <c:v>0.60599999999999998</c:v>
                </c:pt>
                <c:pt idx="3">
                  <c:v>3.6900000000000002E-2</c:v>
                </c:pt>
                <c:pt idx="4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08-4B29-8C32-97F6A8B1D8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 you use the Community Centre in Dayrell Road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EA5-41E7-A697-6247CB6803E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EA5-41E7-A697-6247CB6803E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16'!$A$4:$A$5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16'!$B$4:$B$5</c:f>
              <c:numCache>
                <c:formatCode>0%</c:formatCode>
                <c:ptCount val="2"/>
                <c:pt idx="0">
                  <c:v>6.4699999999999994E-2</c:v>
                </c:pt>
                <c:pt idx="1">
                  <c:v>0.93530000000000002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EA5-41E7-A697-6247CB6803E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 you use the Community Hub in Parsons Meade?</a:t>
            </a:r>
          </a:p>
        </c:rich>
      </c:tx>
      <c:overlay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F3F-4161-AE03-FC96DAA396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3F-4161-AE03-FC96DAA396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17'!$A$4:$A$5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17'!$B$4:$B$5</c:f>
              <c:numCache>
                <c:formatCode>0%</c:formatCode>
                <c:ptCount val="2"/>
                <c:pt idx="0">
                  <c:v>8.8200000000000001E-2</c:v>
                </c:pt>
                <c:pt idx="1">
                  <c:v>0.90969999999999995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3F-4161-AE03-FC96DAA3966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 you think the Community Centres meet the needs of Residents?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55A-470A-A2F2-DD42D4F69B65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55A-470A-A2F2-DD42D4F69B6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18'!$A$4:$A$5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18'!$B$4:$B$5</c:f>
              <c:numCache>
                <c:formatCode>0%</c:formatCode>
                <c:ptCount val="2"/>
                <c:pt idx="0">
                  <c:v>0.36990000000000001</c:v>
                </c:pt>
                <c:pt idx="1">
                  <c:v>0.46920000000000001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5A-470A-A2F2-DD42D4F69B6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ysClr val="window" lastClr="FFFFFF"/>
    </a:solidFill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GB"/>
              <a:t>Do you feel the following issues are being addressed adequately within West Hunsbury Parish?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19'!$B$3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19'!$A$4:$A$12</c:f>
              <c:strCache>
                <c:ptCount val="9"/>
                <c:pt idx="0">
                  <c:v>Biodiversity Loss</c:v>
                </c:pt>
                <c:pt idx="1">
                  <c:v>Access to Greenspace</c:v>
                </c:pt>
                <c:pt idx="2">
                  <c:v>Nature Connectedness</c:v>
                </c:pt>
                <c:pt idx="3">
                  <c:v>Food Poverty</c:v>
                </c:pt>
                <c:pt idx="4">
                  <c:v>Mental Health</c:v>
                </c:pt>
                <c:pt idx="5">
                  <c:v>Social Isolation</c:v>
                </c:pt>
                <c:pt idx="6">
                  <c:v>Climate Education</c:v>
                </c:pt>
                <c:pt idx="7">
                  <c:v>Knowledge Transfer</c:v>
                </c:pt>
                <c:pt idx="8">
                  <c:v>Protecting our natural hertitage</c:v>
                </c:pt>
              </c:strCache>
            </c:strRef>
          </c:cat>
          <c:val>
            <c:numRef>
              <c:f>'Question 19'!$B$4:$B$12</c:f>
              <c:numCache>
                <c:formatCode>0.0%</c:formatCode>
                <c:ptCount val="9"/>
                <c:pt idx="0">
                  <c:v>0.33450000000000002</c:v>
                </c:pt>
                <c:pt idx="1">
                  <c:v>0.76859999999999995</c:v>
                </c:pt>
                <c:pt idx="2">
                  <c:v>0.52959999999999996</c:v>
                </c:pt>
                <c:pt idx="3">
                  <c:v>0.32300000000000001</c:v>
                </c:pt>
                <c:pt idx="4">
                  <c:v>0.2243</c:v>
                </c:pt>
                <c:pt idx="5">
                  <c:v>0.20219999999999999</c:v>
                </c:pt>
                <c:pt idx="6">
                  <c:v>0.18840000000000001</c:v>
                </c:pt>
                <c:pt idx="7">
                  <c:v>0.19170000000000001</c:v>
                </c:pt>
                <c:pt idx="8">
                  <c:v>0.45540000000000003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C6-49DF-A124-EF5691B8B0DD}"/>
            </c:ext>
          </c:extLst>
        </c:ser>
        <c:ser>
          <c:idx val="1"/>
          <c:order val="1"/>
          <c:tx>
            <c:strRef>
              <c:f>'Question 19'!$D$3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507CB6"/>
            </a:solidFill>
            <a:ln>
              <a:prstDash val="solid"/>
            </a:ln>
          </c:spPr>
          <c:invertIfNegative val="0"/>
          <c:cat>
            <c:strRef>
              <c:f>'Question 19'!$A$4:$A$12</c:f>
              <c:strCache>
                <c:ptCount val="9"/>
                <c:pt idx="0">
                  <c:v>Biodiversity Loss</c:v>
                </c:pt>
                <c:pt idx="1">
                  <c:v>Access to Greenspace</c:v>
                </c:pt>
                <c:pt idx="2">
                  <c:v>Nature Connectedness</c:v>
                </c:pt>
                <c:pt idx="3">
                  <c:v>Food Poverty</c:v>
                </c:pt>
                <c:pt idx="4">
                  <c:v>Mental Health</c:v>
                </c:pt>
                <c:pt idx="5">
                  <c:v>Social Isolation</c:v>
                </c:pt>
                <c:pt idx="6">
                  <c:v>Climate Education</c:v>
                </c:pt>
                <c:pt idx="7">
                  <c:v>Knowledge Transfer</c:v>
                </c:pt>
                <c:pt idx="8">
                  <c:v>Protecting our natural hertitage</c:v>
                </c:pt>
              </c:strCache>
            </c:strRef>
          </c:cat>
          <c:val>
            <c:numRef>
              <c:f>'Question 19'!$D$4:$D$12</c:f>
              <c:numCache>
                <c:formatCode>0.0%</c:formatCode>
                <c:ptCount val="9"/>
                <c:pt idx="0">
                  <c:v>0.34139999999999998</c:v>
                </c:pt>
                <c:pt idx="1">
                  <c:v>0.10290000000000001</c:v>
                </c:pt>
                <c:pt idx="2">
                  <c:v>0.22700000000000001</c:v>
                </c:pt>
                <c:pt idx="3">
                  <c:v>0.29899999999999999</c:v>
                </c:pt>
                <c:pt idx="4">
                  <c:v>0.38240000000000002</c:v>
                </c:pt>
                <c:pt idx="5">
                  <c:v>0.44040000000000001</c:v>
                </c:pt>
                <c:pt idx="6">
                  <c:v>0.43480000000000002</c:v>
                </c:pt>
                <c:pt idx="7">
                  <c:v>0.40229999999999999</c:v>
                </c:pt>
                <c:pt idx="8">
                  <c:v>0.29699999999999999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C6-49DF-A124-EF5691B8B0DD}"/>
            </c:ext>
          </c:extLst>
        </c:ser>
        <c:ser>
          <c:idx val="2"/>
          <c:order val="2"/>
          <c:tx>
            <c:strRef>
              <c:f>'Question 19'!$F$3</c:f>
              <c:strCache>
                <c:ptCount val="1"/>
                <c:pt idx="0">
                  <c:v>No opinion</c:v>
                </c:pt>
              </c:strCache>
            </c:strRef>
          </c:tx>
          <c:spPr>
            <a:solidFill>
              <a:srgbClr val="F9BE00"/>
            </a:solidFill>
            <a:ln>
              <a:prstDash val="solid"/>
            </a:ln>
          </c:spPr>
          <c:invertIfNegative val="0"/>
          <c:cat>
            <c:strRef>
              <c:f>'Question 19'!$A$4:$A$12</c:f>
              <c:strCache>
                <c:ptCount val="9"/>
                <c:pt idx="0">
                  <c:v>Biodiversity Loss</c:v>
                </c:pt>
                <c:pt idx="1">
                  <c:v>Access to Greenspace</c:v>
                </c:pt>
                <c:pt idx="2">
                  <c:v>Nature Connectedness</c:v>
                </c:pt>
                <c:pt idx="3">
                  <c:v>Food Poverty</c:v>
                </c:pt>
                <c:pt idx="4">
                  <c:v>Mental Health</c:v>
                </c:pt>
                <c:pt idx="5">
                  <c:v>Social Isolation</c:v>
                </c:pt>
                <c:pt idx="6">
                  <c:v>Climate Education</c:v>
                </c:pt>
                <c:pt idx="7">
                  <c:v>Knowledge Transfer</c:v>
                </c:pt>
                <c:pt idx="8">
                  <c:v>Protecting our natural hertitage</c:v>
                </c:pt>
              </c:strCache>
            </c:strRef>
          </c:cat>
          <c:val>
            <c:numRef>
              <c:f>'Question 19'!$F$4:$F$12</c:f>
              <c:numCache>
                <c:formatCode>0.0%</c:formatCode>
                <c:ptCount val="9"/>
                <c:pt idx="0">
                  <c:v>0.32409999999999989</c:v>
                </c:pt>
                <c:pt idx="1">
                  <c:v>0.12859999999999999</c:v>
                </c:pt>
                <c:pt idx="2">
                  <c:v>0.24340000000000001</c:v>
                </c:pt>
                <c:pt idx="3">
                  <c:v>0.37799999999999989</c:v>
                </c:pt>
                <c:pt idx="4">
                  <c:v>0.39340000000000003</c:v>
                </c:pt>
                <c:pt idx="5">
                  <c:v>0.3574</c:v>
                </c:pt>
                <c:pt idx="6">
                  <c:v>0.37680000000000002</c:v>
                </c:pt>
                <c:pt idx="7">
                  <c:v>0.40600000000000003</c:v>
                </c:pt>
                <c:pt idx="8">
                  <c:v>0.2475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C6-49DF-A124-EF5691B8B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Which community events in the Parish have you attended in the last two years?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6463779527559054"/>
          <c:y val="0.17171296296296296"/>
          <c:w val="0.58760520559930007"/>
          <c:h val="0.7301469087197433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BFD-40BF-9B74-8D28ED95980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BFD-40BF-9B74-8D28ED95980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BFD-40BF-9B74-8D28ED95980C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BFD-40BF-9B74-8D28ED95980C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BFD-40BF-9B74-8D28ED95980C}"/>
              </c:ext>
            </c:extLst>
          </c:dPt>
          <c:dPt>
            <c:idx val="6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BFD-40BF-9B74-8D28ED95980C}"/>
              </c:ext>
            </c:extLst>
          </c:dPt>
          <c:cat>
            <c:strRef>
              <c:f>'Question 20'!$G$4:$G$10</c:f>
              <c:strCache>
                <c:ptCount val="7"/>
                <c:pt idx="0">
                  <c:v>Other (please specify)</c:v>
                </c:pt>
                <c:pt idx="1">
                  <c:v>NACRE</c:v>
                </c:pt>
                <c:pt idx="2">
                  <c:v>Friends of West Hunsbury Parks</c:v>
                </c:pt>
                <c:pt idx="3">
                  <c:v>St Benedicts Church</c:v>
                </c:pt>
                <c:pt idx="4">
                  <c:v>Queens Jubilee</c:v>
                </c:pt>
                <c:pt idx="5">
                  <c:v>Fireworks</c:v>
                </c:pt>
                <c:pt idx="6">
                  <c:v>None of the above</c:v>
                </c:pt>
              </c:strCache>
            </c:strRef>
          </c:cat>
          <c:val>
            <c:numRef>
              <c:f>'Question 20'!$H$4:$H$10</c:f>
              <c:numCache>
                <c:formatCode>0.0%</c:formatCode>
                <c:ptCount val="7"/>
                <c:pt idx="0">
                  <c:v>1.4999999999999999E-2</c:v>
                </c:pt>
                <c:pt idx="1">
                  <c:v>0.03</c:v>
                </c:pt>
                <c:pt idx="2">
                  <c:v>0.13950000000000001</c:v>
                </c:pt>
                <c:pt idx="3">
                  <c:v>0.14380000000000001</c:v>
                </c:pt>
                <c:pt idx="4">
                  <c:v>0.2833</c:v>
                </c:pt>
                <c:pt idx="5">
                  <c:v>0.32829999999999998</c:v>
                </c:pt>
                <c:pt idx="6">
                  <c:v>0.42699999999999999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BFD-40BF-9B74-8D28ED9598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axId val="504607952"/>
        <c:axId val="504609872"/>
      </c:barChart>
      <c:catAx>
        <c:axId val="504607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609872"/>
        <c:crosses val="autoZero"/>
        <c:auto val="1"/>
        <c:lblAlgn val="ctr"/>
        <c:lblOffset val="100"/>
        <c:noMultiLvlLbl val="0"/>
      </c:catAx>
      <c:valAx>
        <c:axId val="504609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4607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 you think West Hunsbury is a pleasant place to live and would you recommend it to friends and others?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'[WEST HUNSBURY  CAMP HILL COMMUNITY - PARISH SURVEY Master sheet V0.2 June 2023.xlsx]Q3'!$A$4:$A$6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 Opinion</c:v>
                </c:pt>
              </c:strCache>
            </c:strRef>
          </c:cat>
          <c:val>
            <c:numRef>
              <c:f>'[WEST HUNSBURY  CAMP HILL COMMUNITY - PARISH SURVEY Master sheet V0.2 June 2023.xlsx]Q3'!$B$4:$B$6</c:f>
              <c:numCache>
                <c:formatCode>0.0%</c:formatCode>
                <c:ptCount val="3"/>
                <c:pt idx="0">
                  <c:v>0.9527896995708155</c:v>
                </c:pt>
                <c:pt idx="1">
                  <c:v>1.5021459227467811E-2</c:v>
                </c:pt>
                <c:pt idx="2">
                  <c:v>3.2188841201716736E-2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73-4E05-A068-EF0C5B1303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23045856"/>
        <c:axId val="1923030976"/>
      </c:barChart>
      <c:catAx>
        <c:axId val="192304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030976"/>
        <c:crosses val="autoZero"/>
        <c:auto val="1"/>
        <c:lblAlgn val="ctr"/>
        <c:lblOffset val="100"/>
        <c:noMultiLvlLbl val="0"/>
      </c:catAx>
      <c:valAx>
        <c:axId val="192303097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3045856"/>
        <c:crosses val="autoZero"/>
        <c:crossBetween val="between"/>
        <c:majorUnit val="0.2"/>
        <c:minorUnit val="4.0000000000000008E-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Are there any other facilities that you would like to see in West Hunsbury ?</a:t>
            </a:r>
          </a:p>
        </c:rich>
      </c:tx>
      <c:layout>
        <c:manualLayout>
          <c:xMode val="edge"/>
          <c:yMode val="edge"/>
          <c:x val="0.10184047339324448"/>
          <c:y val="3.70954860343214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Sheet!$A$5:$A$7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No opinion</c:v>
                </c:pt>
              </c:strCache>
            </c:strRef>
          </c:cat>
          <c:val>
            <c:numRef>
              <c:f>Sheet!$B$5:$B$7</c:f>
              <c:numCache>
                <c:formatCode>0.0</c:formatCode>
                <c:ptCount val="3"/>
                <c:pt idx="0">
                  <c:v>43.72</c:v>
                </c:pt>
                <c:pt idx="1">
                  <c:v>12.56</c:v>
                </c:pt>
                <c:pt idx="2">
                  <c:v>40.200000000000003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41-4A87-B9BB-2E7D44C0B7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18647551"/>
        <c:axId val="518645631"/>
      </c:barChart>
      <c:catAx>
        <c:axId val="518647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645631"/>
        <c:crosses val="autoZero"/>
        <c:auto val="1"/>
        <c:lblAlgn val="ctr"/>
        <c:lblOffset val="100"/>
        <c:noMultiLvlLbl val="0"/>
      </c:catAx>
      <c:valAx>
        <c:axId val="5186456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6475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ysClr val="window" lastClr="FFFFFF"/>
    </a:solidFill>
    <a:ln>
      <a:noFill/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23'!$B$3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23'!$A$4:$A$9</c:f>
              <c:strCache>
                <c:ptCount val="6"/>
                <c:pt idx="0">
                  <c:v>None of the above</c:v>
                </c:pt>
                <c:pt idx="1">
                  <c:v>Parish Web site</c:v>
                </c:pt>
                <c:pt idx="2">
                  <c:v>Facebook</c:v>
                </c:pt>
                <c:pt idx="3">
                  <c:v>Email</c:v>
                </c:pt>
                <c:pt idx="4">
                  <c:v>Monthly Surgery</c:v>
                </c:pt>
                <c:pt idx="5">
                  <c:v>Noticeboards</c:v>
                </c:pt>
              </c:strCache>
            </c:strRef>
          </c:cat>
          <c:val>
            <c:numRef>
              <c:f>'Question 23'!$B$4:$B$9</c:f>
              <c:numCache>
                <c:formatCode>0.0%</c:formatCode>
                <c:ptCount val="6"/>
                <c:pt idx="0">
                  <c:v>8.8599999999999998E-2</c:v>
                </c:pt>
                <c:pt idx="1">
                  <c:v>0.19670000000000001</c:v>
                </c:pt>
                <c:pt idx="2">
                  <c:v>0.43769999999999998</c:v>
                </c:pt>
                <c:pt idx="3">
                  <c:v>7.7600000000000002E-2</c:v>
                </c:pt>
                <c:pt idx="4">
                  <c:v>8.3000000000000001E-3</c:v>
                </c:pt>
                <c:pt idx="5">
                  <c:v>0.57619999999999993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D4-4C02-90D6-F52750878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</c:majorGridlines>
        <c:numFmt formatCode="0.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GB"/>
              <a:t>Do you feel there is a sense of community and well being within the Parish?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24'!$B$3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BD3E-49F6-9FB7-A206DFEDCACF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BD3E-49F6-9FB7-A206DFEDCAC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BD3E-49F6-9FB7-A206DFEDCACF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BD3E-49F6-9FB7-A206DFEDCACF}"/>
              </c:ext>
            </c:extLst>
          </c:dPt>
          <c:cat>
            <c:strRef>
              <c:f>'Question 24'!$A$4:$A$8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'Question 24'!$B$4:$B$8</c:f>
              <c:numCache>
                <c:formatCode>0.00%</c:formatCode>
                <c:ptCount val="5"/>
                <c:pt idx="0">
                  <c:v>3.1300000000000001E-2</c:v>
                </c:pt>
                <c:pt idx="1">
                  <c:v>0.47710000000000002</c:v>
                </c:pt>
                <c:pt idx="2">
                  <c:v>0.1759</c:v>
                </c:pt>
                <c:pt idx="3">
                  <c:v>0.28670000000000001</c:v>
                </c:pt>
                <c:pt idx="4">
                  <c:v>2.1700000000000001E-2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D3E-49F6-9FB7-A206DFEDCA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GB"/>
              <a:t>What is your main means of transport to work, college or shopping, etc 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4'!$B$3</c:f>
              <c:strCache>
                <c:ptCount val="1"/>
                <c:pt idx="0">
                  <c:v>Responses</c:v>
                </c:pt>
              </c:strCache>
            </c:strRef>
          </c:tx>
          <c:invertIfNegative val="0"/>
          <c:cat>
            <c:strRef>
              <c:f>'Question 4'!$A$4:$A$9</c:f>
              <c:strCache>
                <c:ptCount val="6"/>
                <c:pt idx="0">
                  <c:v>Car</c:v>
                </c:pt>
                <c:pt idx="1">
                  <c:v>Public Transport</c:v>
                </c:pt>
                <c:pt idx="2">
                  <c:v>Motor bike/Moped</c:v>
                </c:pt>
                <c:pt idx="3">
                  <c:v>Bicycle</c:v>
                </c:pt>
                <c:pt idx="4">
                  <c:v>Walking</c:v>
                </c:pt>
                <c:pt idx="5">
                  <c:v>Mobility Vehicle</c:v>
                </c:pt>
              </c:strCache>
            </c:strRef>
          </c:cat>
          <c:val>
            <c:numRef>
              <c:f>'Question 4'!$B$4:$B$9</c:f>
              <c:numCache>
                <c:formatCode>0.00%</c:formatCode>
                <c:ptCount val="6"/>
                <c:pt idx="0">
                  <c:v>0.85620000000000007</c:v>
                </c:pt>
                <c:pt idx="1">
                  <c:v>8.3699999999999997E-2</c:v>
                </c:pt>
                <c:pt idx="2">
                  <c:v>2.0999999999999999E-3</c:v>
                </c:pt>
                <c:pt idx="3">
                  <c:v>8.6E-3</c:v>
                </c:pt>
                <c:pt idx="4">
                  <c:v>4.5100000000000001E-2</c:v>
                </c:pt>
                <c:pt idx="5">
                  <c:v>4.3E-3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D-44D5-87D9-EE983178B4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8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  <c:majorUnit val="0.2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GB"/>
              <a:t>Do you experience any accessibility issues within West Hunsbury?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5'!$B$3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5'!$A$4:$A$5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5'!$B$4:$B$5</c:f>
              <c:numCache>
                <c:formatCode>0.00%</c:formatCode>
                <c:ptCount val="2"/>
                <c:pt idx="0">
                  <c:v>0.2816593886462882</c:v>
                </c:pt>
                <c:pt idx="1">
                  <c:v>0.71829999999999994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C5-4438-AB8A-2FFC271D1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r>
              <a:rPr lang="en-GB"/>
              <a:t>How often would you use a local bus service?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6'!$B$3</c:f>
              <c:strCache>
                <c:ptCount val="1"/>
                <c:pt idx="0">
                  <c:v>Responses</c:v>
                </c:pt>
              </c:strCache>
            </c:strRef>
          </c:tx>
          <c:invertIfNegative val="0"/>
          <c:cat>
            <c:strRef>
              <c:f>'Question 6'!$A$4:$A$7</c:f>
              <c:strCache>
                <c:ptCount val="4"/>
                <c:pt idx="0">
                  <c:v>Frequently</c:v>
                </c:pt>
                <c:pt idx="1">
                  <c:v>Occasionally</c:v>
                </c:pt>
                <c:pt idx="2">
                  <c:v>Rarely</c:v>
                </c:pt>
                <c:pt idx="3">
                  <c:v>Never</c:v>
                </c:pt>
              </c:strCache>
            </c:strRef>
          </c:cat>
          <c:val>
            <c:numRef>
              <c:f>'Question 6'!$B$4:$B$7</c:f>
              <c:numCache>
                <c:formatCode>0.0%</c:formatCode>
                <c:ptCount val="4"/>
                <c:pt idx="0">
                  <c:v>0.19350000000000001</c:v>
                </c:pt>
                <c:pt idx="1">
                  <c:v>0.24729999999999999</c:v>
                </c:pt>
                <c:pt idx="2">
                  <c:v>0.19139999999999999</c:v>
                </c:pt>
                <c:pt idx="3">
                  <c:v>0.36770000000000003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C7-44AD-82EE-649765B4CA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Bus</a:t>
            </a:r>
            <a:r>
              <a:rPr lang="en-GB" baseline="0" dirty="0"/>
              <a:t> </a:t>
            </a:r>
            <a:r>
              <a:rPr lang="en-GB" dirty="0"/>
              <a:t>Destinations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134-4305-A6B4-BD3F2F4BB8F1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134-4305-A6B4-BD3F2F4BB8F1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134-4305-A6B4-BD3F2F4BB8F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1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134-4305-A6B4-BD3F2F4BB8F1}"/>
              </c:ext>
            </c:extLst>
          </c:dPt>
          <c:cat>
            <c:strRef>
              <c:f>'Question 7'!$A$4:$A$8</c:f>
              <c:strCache>
                <c:ptCount val="5"/>
                <c:pt idx="0">
                  <c:v>Library</c:v>
                </c:pt>
                <c:pt idx="1">
                  <c:v>Towcester</c:v>
                </c:pt>
                <c:pt idx="2">
                  <c:v>Other </c:v>
                </c:pt>
                <c:pt idx="3">
                  <c:v>Tesco</c:v>
                </c:pt>
                <c:pt idx="4">
                  <c:v>Town centre</c:v>
                </c:pt>
              </c:strCache>
            </c:strRef>
          </c:cat>
          <c:val>
            <c:numRef>
              <c:f>'Question 7'!$C$4:$C$8</c:f>
              <c:numCache>
                <c:formatCode>General</c:formatCode>
                <c:ptCount val="5"/>
                <c:pt idx="0">
                  <c:v>51</c:v>
                </c:pt>
                <c:pt idx="1">
                  <c:v>67</c:v>
                </c:pt>
                <c:pt idx="2">
                  <c:v>75</c:v>
                </c:pt>
                <c:pt idx="3">
                  <c:v>160</c:v>
                </c:pt>
                <c:pt idx="4">
                  <c:v>291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34-4305-A6B4-BD3F2F4BB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6"/>
        <c:overlap val="20"/>
        <c:axId val="2055286271"/>
        <c:axId val="411749343"/>
      </c:barChart>
      <c:catAx>
        <c:axId val="205528627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Destinations</a:t>
                </a:r>
              </a:p>
            </c:rich>
          </c:tx>
          <c:layout>
            <c:manualLayout>
              <c:xMode val="edge"/>
              <c:yMode val="edge"/>
              <c:x val="4.1666666666666664E-2"/>
              <c:y val="0.3896219743365411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1749343"/>
        <c:crosses val="autoZero"/>
        <c:auto val="1"/>
        <c:lblAlgn val="ctr"/>
        <c:lblOffset val="100"/>
        <c:noMultiLvlLbl val="0"/>
      </c:catAx>
      <c:valAx>
        <c:axId val="41174934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 of responses</a:t>
                </a:r>
              </a:p>
            </c:rich>
          </c:tx>
          <c:layout>
            <c:manualLayout>
              <c:xMode val="edge"/>
              <c:yMode val="edge"/>
              <c:x val="0.50253390201224835"/>
              <c:y val="0.8786803732866724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528627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Do you think there is a problem with speeding traffic in West Hunsbury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400" b="0" i="0" u="none" strike="noStrike" kern="1200" spc="0" baseline="0">
              <a:solidFill>
                <a:sysClr val="windowText" lastClr="000000">
                  <a:lumMod val="65000"/>
                  <a:lumOff val="3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dPt>
            <c:idx val="0"/>
            <c:bubble3D val="0"/>
            <c:spPr>
              <a:solidFill>
                <a:srgbClr val="FF000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6D8-4240-9D0F-C69AC0B3BFB2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  <a:ln w="19050">
                <a:solidFill>
                  <a:schemeClr val="bg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6D8-4240-9D0F-C69AC0B3BFB2}"/>
              </c:ext>
            </c:extLst>
          </c:dPt>
          <c:dLbls>
            <c:dLbl>
              <c:idx val="0"/>
              <c:layout>
                <c:manualLayout>
                  <c:x val="-0.2236365565435823"/>
                  <c:y val="-6.57131208837373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32741568716288"/>
                      <c:h val="9.19372386148812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6D8-4240-9D0F-C69AC0B3BFB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76031382354881"/>
                      <c:h val="9.777452360630224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6D8-4240-9D0F-C69AC0B3BFB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8'!$A$4:$A$5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8'!$B$4:$B$5</c:f>
              <c:numCache>
                <c:formatCode>0.0%</c:formatCode>
                <c:ptCount val="2"/>
                <c:pt idx="0">
                  <c:v>0.57389999999999997</c:v>
                </c:pt>
                <c:pt idx="1">
                  <c:v>0.41760000000000003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6D8-4240-9D0F-C69AC0B3BFB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>
      <a:solidFill>
        <a:schemeClr val="tx1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Do you think there is adequate street and path lighting in West Hunsbury 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spPr>
            <a:solidFill>
              <a:srgbClr val="00B050"/>
            </a:solidFill>
            <a:ln>
              <a:solidFill>
                <a:sysClr val="window" lastClr="FFFFF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2A05-4C8C-AD2D-41A7319CD7B6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 w="19050">
                <a:solidFill>
                  <a:sysClr val="window" lastClr="FFFFFF"/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2A05-4C8C-AD2D-41A7319CD7B6}"/>
              </c:ext>
            </c:extLst>
          </c:dPt>
          <c:dLbls>
            <c:dLbl>
              <c:idx val="0"/>
              <c:layout>
                <c:manualLayout>
                  <c:x val="-0.12321143988575292"/>
                  <c:y val="-0.15778984423422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817786773278875"/>
                      <c:h val="0.216544100930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05-4C8C-AD2D-41A7319CD7B6}"/>
                </c:ext>
              </c:extLst>
            </c:dLbl>
            <c:dLbl>
              <c:idx val="1"/>
              <c:layout>
                <c:manualLayout>
                  <c:x val="0.17029890685689447"/>
                  <c:y val="0.1112039361429723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D550EE-7B20-4FEE-9938-330C9CE7AAD7}" type="VALUE">
                      <a:rPr lang="en-US" sz="2800" b="1"/>
                      <a:pPr>
                        <a:defRPr sz="2800" b="1"/>
                      </a:pPr>
                      <a:t>[VALUE]</a:t>
                    </a:fld>
                    <a:endParaRPr lang="en-GB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00794762295704"/>
                      <c:h val="0.216878414630352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A05-4C8C-AD2D-41A7319CD7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'Question 9'!$A$4:$A$5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'Question 9'!$B$4:$B$5</c:f>
              <c:numCache>
                <c:formatCode>0.0%</c:formatCode>
                <c:ptCount val="2"/>
                <c:pt idx="0">
                  <c:v>0.68299999999999994</c:v>
                </c:pt>
                <c:pt idx="1">
                  <c:v>0.31469999999999998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A05-4C8C-AD2D-41A7319CD7B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ysClr val="window" lastClr="FFFFFF"/>
    </a:solidFill>
    <a:ln>
      <a:solidFill>
        <a:sysClr val="windowText" lastClr="000000"/>
      </a:solidFill>
    </a:ln>
    <a:effectLst>
      <a:outerShdw blurRad="50800" dist="38100" dir="2700000" algn="tl" rotWithShape="0">
        <a:prstClr val="black">
          <a:alpha val="40000"/>
        </a:prstClr>
      </a:outerShdw>
    </a:effectLst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r>
              <a:rPr lang="en-GB"/>
              <a:t>Services delivered by West Northants Council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'Question 10'!$B$4</c:f>
              <c:strCache>
                <c:ptCount val="1"/>
                <c:pt idx="0">
                  <c:v>Very Good</c:v>
                </c:pt>
              </c:strCache>
            </c:strRef>
          </c:tx>
          <c:spPr>
            <a:solidFill>
              <a:srgbClr val="00BF6F"/>
            </a:solidFill>
            <a:ln>
              <a:prstDash val="solid"/>
            </a:ln>
          </c:spPr>
          <c:invertIfNegative val="0"/>
          <c:cat>
            <c:strRef>
              <c:f>'Question 10'!$A$5:$A$9</c:f>
              <c:strCache>
                <c:ptCount val="5"/>
                <c:pt idx="0">
                  <c:v>Grass cutting</c:v>
                </c:pt>
                <c:pt idx="1">
                  <c:v>Kerb Cleaning</c:v>
                </c:pt>
                <c:pt idx="2">
                  <c:v>Refuse collection</c:v>
                </c:pt>
                <c:pt idx="3">
                  <c:v>Parks maintenance</c:v>
                </c:pt>
                <c:pt idx="4">
                  <c:v>Street Signs - visibility etc</c:v>
                </c:pt>
              </c:strCache>
            </c:strRef>
          </c:cat>
          <c:val>
            <c:numRef>
              <c:f>'Question 10'!$B$5:$B$9</c:f>
              <c:numCache>
                <c:formatCode>0.00%</c:formatCode>
                <c:ptCount val="5"/>
                <c:pt idx="0">
                  <c:v>0.157</c:v>
                </c:pt>
                <c:pt idx="1">
                  <c:v>8.5199999999999998E-2</c:v>
                </c:pt>
                <c:pt idx="2">
                  <c:v>0.35260000000000002</c:v>
                </c:pt>
                <c:pt idx="3">
                  <c:v>0.14319999999999999</c:v>
                </c:pt>
                <c:pt idx="4">
                  <c:v>9.1700000000000004E-2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64-46E5-8754-50F54603CEBC}"/>
            </c:ext>
          </c:extLst>
        </c:ser>
        <c:ser>
          <c:idx val="1"/>
          <c:order val="1"/>
          <c:tx>
            <c:strRef>
              <c:f>'Question 10'!$D$4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rgbClr val="507CB6"/>
            </a:solidFill>
            <a:ln>
              <a:prstDash val="solid"/>
            </a:ln>
          </c:spPr>
          <c:invertIfNegative val="0"/>
          <c:cat>
            <c:strRef>
              <c:f>'Question 10'!$A$5:$A$9</c:f>
              <c:strCache>
                <c:ptCount val="5"/>
                <c:pt idx="0">
                  <c:v>Grass cutting</c:v>
                </c:pt>
                <c:pt idx="1">
                  <c:v>Kerb Cleaning</c:v>
                </c:pt>
                <c:pt idx="2">
                  <c:v>Refuse collection</c:v>
                </c:pt>
                <c:pt idx="3">
                  <c:v>Parks maintenance</c:v>
                </c:pt>
                <c:pt idx="4">
                  <c:v>Street Signs - visibility etc</c:v>
                </c:pt>
              </c:strCache>
            </c:strRef>
          </c:cat>
          <c:val>
            <c:numRef>
              <c:f>'Question 10'!$D$5:$D$9</c:f>
              <c:numCache>
                <c:formatCode>0.00%</c:formatCode>
                <c:ptCount val="5"/>
                <c:pt idx="0">
                  <c:v>0.31830000000000003</c:v>
                </c:pt>
                <c:pt idx="1">
                  <c:v>0.2424</c:v>
                </c:pt>
                <c:pt idx="2">
                  <c:v>0.39100000000000001</c:v>
                </c:pt>
                <c:pt idx="3">
                  <c:v>0.41870000000000002</c:v>
                </c:pt>
                <c:pt idx="4">
                  <c:v>0.33839999999999998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64-46E5-8754-50F54603CEBC}"/>
            </c:ext>
          </c:extLst>
        </c:ser>
        <c:ser>
          <c:idx val="2"/>
          <c:order val="2"/>
          <c:tx>
            <c:strRef>
              <c:f>'Question 10'!$F$4</c:f>
              <c:strCache>
                <c:ptCount val="1"/>
                <c:pt idx="0">
                  <c:v>Satisfactory</c:v>
                </c:pt>
              </c:strCache>
            </c:strRef>
          </c:tx>
          <c:spPr>
            <a:solidFill>
              <a:srgbClr val="F9BE00"/>
            </a:solidFill>
            <a:ln>
              <a:prstDash val="solid"/>
            </a:ln>
          </c:spPr>
          <c:invertIfNegative val="0"/>
          <c:cat>
            <c:strRef>
              <c:f>'Question 10'!$A$5:$A$9</c:f>
              <c:strCache>
                <c:ptCount val="5"/>
                <c:pt idx="0">
                  <c:v>Grass cutting</c:v>
                </c:pt>
                <c:pt idx="1">
                  <c:v>Kerb Cleaning</c:v>
                </c:pt>
                <c:pt idx="2">
                  <c:v>Refuse collection</c:v>
                </c:pt>
                <c:pt idx="3">
                  <c:v>Parks maintenance</c:v>
                </c:pt>
                <c:pt idx="4">
                  <c:v>Street Signs - visibility etc</c:v>
                </c:pt>
              </c:strCache>
            </c:strRef>
          </c:cat>
          <c:val>
            <c:numRef>
              <c:f>'Question 10'!$F$5:$F$9</c:f>
              <c:numCache>
                <c:formatCode>0.00%</c:formatCode>
                <c:ptCount val="5"/>
                <c:pt idx="0">
                  <c:v>0.4022</c:v>
                </c:pt>
                <c:pt idx="1">
                  <c:v>0.4083</c:v>
                </c:pt>
                <c:pt idx="2">
                  <c:v>0.21790000000000001</c:v>
                </c:pt>
                <c:pt idx="3">
                  <c:v>0.32540000000000002</c:v>
                </c:pt>
                <c:pt idx="4">
                  <c:v>0.4279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64-46E5-8754-50F54603CEBC}"/>
            </c:ext>
          </c:extLst>
        </c:ser>
        <c:ser>
          <c:idx val="3"/>
          <c:order val="3"/>
          <c:tx>
            <c:strRef>
              <c:f>'Question 10'!$H$4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rgbClr val="6BC8CD"/>
            </a:solidFill>
            <a:ln>
              <a:prstDash val="solid"/>
            </a:ln>
          </c:spPr>
          <c:invertIfNegative val="0"/>
          <c:cat>
            <c:strRef>
              <c:f>'Question 10'!$A$5:$A$9</c:f>
              <c:strCache>
                <c:ptCount val="5"/>
                <c:pt idx="0">
                  <c:v>Grass cutting</c:v>
                </c:pt>
                <c:pt idx="1">
                  <c:v>Kerb Cleaning</c:v>
                </c:pt>
                <c:pt idx="2">
                  <c:v>Refuse collection</c:v>
                </c:pt>
                <c:pt idx="3">
                  <c:v>Parks maintenance</c:v>
                </c:pt>
                <c:pt idx="4">
                  <c:v>Street Signs - visibility etc</c:v>
                </c:pt>
              </c:strCache>
            </c:strRef>
          </c:cat>
          <c:val>
            <c:numRef>
              <c:f>'Question 10'!$H$5:$H$9</c:f>
              <c:numCache>
                <c:formatCode>0.00%</c:formatCode>
                <c:ptCount val="5"/>
                <c:pt idx="0">
                  <c:v>0.1226</c:v>
                </c:pt>
                <c:pt idx="1">
                  <c:v>0.26419999999999999</c:v>
                </c:pt>
                <c:pt idx="2">
                  <c:v>3.85E-2</c:v>
                </c:pt>
                <c:pt idx="3">
                  <c:v>0.1128</c:v>
                </c:pt>
                <c:pt idx="4">
                  <c:v>0.1419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64-46E5-8754-50F54603CE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"/>
        <c:crosses val="autoZero"/>
        <c:auto val="0"/>
        <c:lblAlgn val="ctr"/>
        <c:lblOffset val="100"/>
        <c:noMultiLvlLbl val="0"/>
      </c:catAx>
    </c:plotArea>
    <c:legend>
      <c:legendPos val="r"/>
      <c:overlay val="0"/>
    </c:legend>
    <c:plotVisOnly val="0"/>
    <c:dispBlanksAs val="gap"/>
    <c:showDLblsOverMax val="0"/>
  </c:chart>
  <c:spPr>
    <a:solidFill>
      <a:sysClr val="window" lastClr="FFFFFF"/>
    </a:solidFill>
    <a:effectLst>
      <a:outerShdw blurRad="50800" dist="38100" dir="2700000" algn="tl" rotWithShape="0">
        <a:prstClr val="black">
          <a:alpha val="40000"/>
        </a:prstClr>
      </a:outerShdw>
    </a:effectLst>
  </c:spPr>
  <c:externalData r:id="rId2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'[WEST HUNSBURY  CAMP HILL COMMUNITY - PARISH SURVEYQ2.xlsx]Question 2'!$C$8:$C$470</cx:f>
        <cx:lvl ptCount="463" formatCode="General">
          <cx:pt idx="0">0</cx:pt>
          <cx:pt idx="1">0.29999999999999999</cx:pt>
          <cx:pt idx="2">0.29999999999999999</cx:pt>
          <cx:pt idx="3">0.5</cx:pt>
          <cx:pt idx="4">0.59999999999999998</cx:pt>
          <cx:pt idx="5">0.75</cx:pt>
          <cx:pt idx="6">1</cx:pt>
          <cx:pt idx="7">1</cx:pt>
          <cx:pt idx="8">1</cx:pt>
          <cx:pt idx="9">1</cx:pt>
          <cx:pt idx="10">1</cx:pt>
          <cx:pt idx="11">1</cx:pt>
          <cx:pt idx="12">1</cx:pt>
          <cx:pt idx="13">1</cx:pt>
          <cx:pt idx="14">1</cx:pt>
          <cx:pt idx="15">1</cx:pt>
          <cx:pt idx="16">1</cx:pt>
          <cx:pt idx="17">1</cx:pt>
          <cx:pt idx="18">1</cx:pt>
          <cx:pt idx="19">1</cx:pt>
          <cx:pt idx="20">1</cx:pt>
          <cx:pt idx="21">1</cx:pt>
          <cx:pt idx="22">1</cx:pt>
          <cx:pt idx="23">1</cx:pt>
          <cx:pt idx="24">1</cx:pt>
          <cx:pt idx="25">1</cx:pt>
          <cx:pt idx="26">1</cx:pt>
          <cx:pt idx="27">1</cx:pt>
          <cx:pt idx="28">1.5</cx:pt>
          <cx:pt idx="29">1.5</cx:pt>
          <cx:pt idx="30">1.5</cx:pt>
          <cx:pt idx="31">2</cx:pt>
          <cx:pt idx="32">2</cx:pt>
          <cx:pt idx="33">2</cx:pt>
          <cx:pt idx="34">2</cx:pt>
          <cx:pt idx="35">2</cx:pt>
          <cx:pt idx="36">2</cx:pt>
          <cx:pt idx="37">2</cx:pt>
          <cx:pt idx="38">2</cx:pt>
          <cx:pt idx="39">2</cx:pt>
          <cx:pt idx="40">2</cx:pt>
          <cx:pt idx="41">2</cx:pt>
          <cx:pt idx="42">2</cx:pt>
          <cx:pt idx="43">2</cx:pt>
          <cx:pt idx="44">2</cx:pt>
          <cx:pt idx="45">2</cx:pt>
          <cx:pt idx="46">2.5</cx:pt>
          <cx:pt idx="47">2.5</cx:pt>
          <cx:pt idx="48">3</cx:pt>
          <cx:pt idx="49">3</cx:pt>
          <cx:pt idx="50">3</cx:pt>
          <cx:pt idx="51">3</cx:pt>
          <cx:pt idx="52">3</cx:pt>
          <cx:pt idx="53">3</cx:pt>
          <cx:pt idx="54">3</cx:pt>
          <cx:pt idx="55">3</cx:pt>
          <cx:pt idx="56">3</cx:pt>
          <cx:pt idx="57">3</cx:pt>
          <cx:pt idx="58">3</cx:pt>
          <cx:pt idx="59">3</cx:pt>
          <cx:pt idx="60">3</cx:pt>
          <cx:pt idx="61">3</cx:pt>
          <cx:pt idx="62">3.5</cx:pt>
          <cx:pt idx="63">3.5</cx:pt>
          <cx:pt idx="64">3.5</cx:pt>
          <cx:pt idx="65">4</cx:pt>
          <cx:pt idx="66">4</cx:pt>
          <cx:pt idx="67">4</cx:pt>
          <cx:pt idx="68">4</cx:pt>
          <cx:pt idx="69">4</cx:pt>
          <cx:pt idx="70">4</cx:pt>
          <cx:pt idx="71">4</cx:pt>
          <cx:pt idx="72">4</cx:pt>
          <cx:pt idx="73">4</cx:pt>
          <cx:pt idx="74">4</cx:pt>
          <cx:pt idx="75">4</cx:pt>
          <cx:pt idx="76">4</cx:pt>
          <cx:pt idx="77">4</cx:pt>
          <cx:pt idx="78">4</cx:pt>
          <cx:pt idx="79">4</cx:pt>
          <cx:pt idx="80">4</cx:pt>
          <cx:pt idx="81">4</cx:pt>
          <cx:pt idx="82">4</cx:pt>
          <cx:pt idx="83">4</cx:pt>
          <cx:pt idx="84">5</cx:pt>
          <cx:pt idx="85">5</cx:pt>
          <cx:pt idx="86">5</cx:pt>
          <cx:pt idx="87">5</cx:pt>
          <cx:pt idx="88">5</cx:pt>
          <cx:pt idx="89">5</cx:pt>
          <cx:pt idx="90">5</cx:pt>
          <cx:pt idx="91">5</cx:pt>
          <cx:pt idx="92">5</cx:pt>
          <cx:pt idx="93">5</cx:pt>
          <cx:pt idx="94">5</cx:pt>
          <cx:pt idx="95">5</cx:pt>
          <cx:pt idx="96">6</cx:pt>
          <cx:pt idx="97">6</cx:pt>
          <cx:pt idx="98">6</cx:pt>
          <cx:pt idx="99">6</cx:pt>
          <cx:pt idx="100">6</cx:pt>
          <cx:pt idx="101">6</cx:pt>
          <cx:pt idx="102">6</cx:pt>
          <cx:pt idx="103">6</cx:pt>
          <cx:pt idx="104">6.5</cx:pt>
          <cx:pt idx="105">6.5</cx:pt>
          <cx:pt idx="106">6.5</cx:pt>
          <cx:pt idx="107">7</cx:pt>
          <cx:pt idx="108">7</cx:pt>
          <cx:pt idx="109">7</cx:pt>
          <cx:pt idx="110">7</cx:pt>
          <cx:pt idx="111">7</cx:pt>
          <cx:pt idx="112">7</cx:pt>
          <cx:pt idx="113">7</cx:pt>
          <cx:pt idx="114">7</cx:pt>
          <cx:pt idx="115">7</cx:pt>
          <cx:pt idx="116">8</cx:pt>
          <cx:pt idx="117">8</cx:pt>
          <cx:pt idx="118">8</cx:pt>
          <cx:pt idx="119">8</cx:pt>
          <cx:pt idx="120">8</cx:pt>
          <cx:pt idx="121">8</cx:pt>
          <cx:pt idx="122">8</cx:pt>
          <cx:pt idx="123">9</cx:pt>
          <cx:pt idx="124">9</cx:pt>
          <cx:pt idx="125">9</cx:pt>
          <cx:pt idx="126">10</cx:pt>
          <cx:pt idx="127">10</cx:pt>
          <cx:pt idx="128">10</cx:pt>
          <cx:pt idx="129">10</cx:pt>
          <cx:pt idx="130">10</cx:pt>
          <cx:pt idx="131">10</cx:pt>
          <cx:pt idx="132">10</cx:pt>
          <cx:pt idx="133">10</cx:pt>
          <cx:pt idx="134">10</cx:pt>
          <cx:pt idx="135">10</cx:pt>
          <cx:pt idx="136">10</cx:pt>
          <cx:pt idx="137">10</cx:pt>
          <cx:pt idx="138">10</cx:pt>
          <cx:pt idx="139">10</cx:pt>
          <cx:pt idx="140">10</cx:pt>
          <cx:pt idx="141">10</cx:pt>
          <cx:pt idx="142">11</cx:pt>
          <cx:pt idx="143">11</cx:pt>
          <cx:pt idx="144">11</cx:pt>
          <cx:pt idx="145">11</cx:pt>
          <cx:pt idx="146">11</cx:pt>
          <cx:pt idx="147">11</cx:pt>
          <cx:pt idx="148">11</cx:pt>
          <cx:pt idx="149">11</cx:pt>
          <cx:pt idx="150">11</cx:pt>
          <cx:pt idx="151">11</cx:pt>
          <cx:pt idx="152">12</cx:pt>
          <cx:pt idx="153">12</cx:pt>
          <cx:pt idx="154">12</cx:pt>
          <cx:pt idx="155">12</cx:pt>
          <cx:pt idx="156">12</cx:pt>
          <cx:pt idx="157">12</cx:pt>
          <cx:pt idx="158">12</cx:pt>
          <cx:pt idx="159">12</cx:pt>
          <cx:pt idx="160">12</cx:pt>
          <cx:pt idx="161">12</cx:pt>
          <cx:pt idx="162">13</cx:pt>
          <cx:pt idx="163">13</cx:pt>
          <cx:pt idx="164">13</cx:pt>
          <cx:pt idx="165">13</cx:pt>
          <cx:pt idx="166">13</cx:pt>
          <cx:pt idx="167">14</cx:pt>
          <cx:pt idx="168">14</cx:pt>
          <cx:pt idx="169">14</cx:pt>
          <cx:pt idx="170">14</cx:pt>
          <cx:pt idx="171">14</cx:pt>
          <cx:pt idx="172">14</cx:pt>
          <cx:pt idx="173">15</cx:pt>
          <cx:pt idx="174">15</cx:pt>
          <cx:pt idx="175">15</cx:pt>
          <cx:pt idx="176">15</cx:pt>
          <cx:pt idx="177">15</cx:pt>
          <cx:pt idx="178">15</cx:pt>
          <cx:pt idx="179">15</cx:pt>
          <cx:pt idx="180">15</cx:pt>
          <cx:pt idx="181">15</cx:pt>
          <cx:pt idx="182">15</cx:pt>
          <cx:pt idx="183">15</cx:pt>
          <cx:pt idx="184">15</cx:pt>
          <cx:pt idx="185">15</cx:pt>
          <cx:pt idx="186">15</cx:pt>
          <cx:pt idx="187">15</cx:pt>
          <cx:pt idx="188">15</cx:pt>
          <cx:pt idx="189">15</cx:pt>
          <cx:pt idx="190">16</cx:pt>
          <cx:pt idx="191">16</cx:pt>
          <cx:pt idx="192">16</cx:pt>
          <cx:pt idx="193">16</cx:pt>
          <cx:pt idx="194">16</cx:pt>
          <cx:pt idx="195">16</cx:pt>
          <cx:pt idx="196">16</cx:pt>
          <cx:pt idx="197">16</cx:pt>
          <cx:pt idx="198">16</cx:pt>
          <cx:pt idx="199">16</cx:pt>
          <cx:pt idx="200">16.5</cx:pt>
          <cx:pt idx="201">16.5</cx:pt>
          <cx:pt idx="202">17</cx:pt>
          <cx:pt idx="203">17</cx:pt>
          <cx:pt idx="204">18</cx:pt>
          <cx:pt idx="205">18</cx:pt>
          <cx:pt idx="206">18</cx:pt>
          <cx:pt idx="207">18</cx:pt>
          <cx:pt idx="208">18</cx:pt>
          <cx:pt idx="209">18</cx:pt>
          <cx:pt idx="210">18</cx:pt>
          <cx:pt idx="211">18</cx:pt>
          <cx:pt idx="212">18</cx:pt>
          <cx:pt idx="213">19</cx:pt>
          <cx:pt idx="214">19</cx:pt>
          <cx:pt idx="215">19</cx:pt>
          <cx:pt idx="216">19</cx:pt>
          <cx:pt idx="217">19</cx:pt>
          <cx:pt idx="218">19</cx:pt>
          <cx:pt idx="219">20</cx:pt>
          <cx:pt idx="220">20</cx:pt>
          <cx:pt idx="221">20</cx:pt>
          <cx:pt idx="222">20</cx:pt>
          <cx:pt idx="223">20</cx:pt>
          <cx:pt idx="224">20</cx:pt>
          <cx:pt idx="225">20</cx:pt>
          <cx:pt idx="226">20</cx:pt>
          <cx:pt idx="227">20</cx:pt>
          <cx:pt idx="228">20</cx:pt>
          <cx:pt idx="229">20</cx:pt>
          <cx:pt idx="230">20</cx:pt>
          <cx:pt idx="231">20</cx:pt>
          <cx:pt idx="232">20</cx:pt>
          <cx:pt idx="233">20</cx:pt>
          <cx:pt idx="234">20</cx:pt>
          <cx:pt idx="235">20</cx:pt>
          <cx:pt idx="236">20</cx:pt>
          <cx:pt idx="237">20</cx:pt>
          <cx:pt idx="238">20</cx:pt>
          <cx:pt idx="239">20</cx:pt>
          <cx:pt idx="240">20</cx:pt>
          <cx:pt idx="241">20</cx:pt>
          <cx:pt idx="242">20</cx:pt>
          <cx:pt idx="243">20</cx:pt>
          <cx:pt idx="244">20</cx:pt>
          <cx:pt idx="245">21</cx:pt>
          <cx:pt idx="246">21</cx:pt>
          <cx:pt idx="247">21</cx:pt>
          <cx:pt idx="248">21</cx:pt>
          <cx:pt idx="249">21</cx:pt>
          <cx:pt idx="250">21</cx:pt>
          <cx:pt idx="251">21</cx:pt>
          <cx:pt idx="252">21</cx:pt>
          <cx:pt idx="253">21</cx:pt>
          <cx:pt idx="254">22</cx:pt>
          <cx:pt idx="255">22</cx:pt>
          <cx:pt idx="256">22</cx:pt>
          <cx:pt idx="257">22</cx:pt>
          <cx:pt idx="258">22</cx:pt>
          <cx:pt idx="259">22</cx:pt>
          <cx:pt idx="260">22</cx:pt>
          <cx:pt idx="261">22</cx:pt>
          <cx:pt idx="262">22</cx:pt>
          <cx:pt idx="263">22</cx:pt>
          <cx:pt idx="264">22</cx:pt>
          <cx:pt idx="265">22</cx:pt>
          <cx:pt idx="266">23</cx:pt>
          <cx:pt idx="267">23</cx:pt>
          <cx:pt idx="268">23</cx:pt>
          <cx:pt idx="269">23</cx:pt>
          <cx:pt idx="270">23</cx:pt>
          <cx:pt idx="271">23</cx:pt>
          <cx:pt idx="272">23</cx:pt>
          <cx:pt idx="273">23</cx:pt>
          <cx:pt idx="274">23</cx:pt>
          <cx:pt idx="275">23</cx:pt>
          <cx:pt idx="276">23</cx:pt>
          <cx:pt idx="277">23</cx:pt>
          <cx:pt idx="278">24</cx:pt>
          <cx:pt idx="279">24</cx:pt>
          <cx:pt idx="280">24</cx:pt>
          <cx:pt idx="281">24</cx:pt>
          <cx:pt idx="282">24</cx:pt>
          <cx:pt idx="283">24</cx:pt>
          <cx:pt idx="284">24</cx:pt>
          <cx:pt idx="285">24</cx:pt>
          <cx:pt idx="286">25</cx:pt>
          <cx:pt idx="287">25</cx:pt>
          <cx:pt idx="288">25</cx:pt>
          <cx:pt idx="289">25</cx:pt>
          <cx:pt idx="290">25</cx:pt>
          <cx:pt idx="291">25</cx:pt>
          <cx:pt idx="292">25</cx:pt>
          <cx:pt idx="293">25</cx:pt>
          <cx:pt idx="294">25</cx:pt>
          <cx:pt idx="295">25</cx:pt>
          <cx:pt idx="296">25</cx:pt>
          <cx:pt idx="297">25</cx:pt>
          <cx:pt idx="298">25</cx:pt>
          <cx:pt idx="299">26</cx:pt>
          <cx:pt idx="300">26</cx:pt>
          <cx:pt idx="301">26</cx:pt>
          <cx:pt idx="302">26</cx:pt>
          <cx:pt idx="303">26</cx:pt>
          <cx:pt idx="304">26</cx:pt>
          <cx:pt idx="305">26</cx:pt>
          <cx:pt idx="306">26</cx:pt>
          <cx:pt idx="307">26</cx:pt>
          <cx:pt idx="308">26</cx:pt>
          <cx:pt idx="309">26</cx:pt>
          <cx:pt idx="310">26</cx:pt>
          <cx:pt idx="311">26</cx:pt>
          <cx:pt idx="312">27</cx:pt>
          <cx:pt idx="313">27</cx:pt>
          <cx:pt idx="314">27</cx:pt>
          <cx:pt idx="315">28</cx:pt>
          <cx:pt idx="316">28</cx:pt>
          <cx:pt idx="317">29</cx:pt>
          <cx:pt idx="318">30</cx:pt>
          <cx:pt idx="319">30</cx:pt>
          <cx:pt idx="320">30</cx:pt>
          <cx:pt idx="321">30</cx:pt>
          <cx:pt idx="322">30</cx:pt>
          <cx:pt idx="323">30</cx:pt>
          <cx:pt idx="324">30</cx:pt>
          <cx:pt idx="325">30</cx:pt>
          <cx:pt idx="326">30</cx:pt>
          <cx:pt idx="327">30</cx:pt>
          <cx:pt idx="328">30</cx:pt>
          <cx:pt idx="329">30</cx:pt>
          <cx:pt idx="330">30</cx:pt>
          <cx:pt idx="331">30</cx:pt>
          <cx:pt idx="332">30</cx:pt>
          <cx:pt idx="333">30</cx:pt>
          <cx:pt idx="334">30</cx:pt>
          <cx:pt idx="335">30</cx:pt>
          <cx:pt idx="336">30</cx:pt>
          <cx:pt idx="337">30</cx:pt>
          <cx:pt idx="338">30</cx:pt>
          <cx:pt idx="339">31</cx:pt>
          <cx:pt idx="340">31</cx:pt>
          <cx:pt idx="341">31</cx:pt>
          <cx:pt idx="342">31</cx:pt>
          <cx:pt idx="343">31</cx:pt>
          <cx:pt idx="344">32</cx:pt>
          <cx:pt idx="345">32</cx:pt>
          <cx:pt idx="346">32</cx:pt>
          <cx:pt idx="347">32</cx:pt>
          <cx:pt idx="348">33</cx:pt>
          <cx:pt idx="349">33</cx:pt>
          <cx:pt idx="350">33</cx:pt>
          <cx:pt idx="351">33</cx:pt>
          <cx:pt idx="352">33</cx:pt>
          <cx:pt idx="353">33</cx:pt>
          <cx:pt idx="354">33</cx:pt>
          <cx:pt idx="355">34</cx:pt>
          <cx:pt idx="356">34</cx:pt>
          <cx:pt idx="357">34</cx:pt>
          <cx:pt idx="358">34</cx:pt>
          <cx:pt idx="359">34</cx:pt>
          <cx:pt idx="360">34</cx:pt>
          <cx:pt idx="361">34</cx:pt>
          <cx:pt idx="362">35</cx:pt>
          <cx:pt idx="363">35</cx:pt>
          <cx:pt idx="364">35</cx:pt>
          <cx:pt idx="365">35</cx:pt>
          <cx:pt idx="366">35</cx:pt>
          <cx:pt idx="367">35</cx:pt>
          <cx:pt idx="368">35</cx:pt>
          <cx:pt idx="369">35</cx:pt>
          <cx:pt idx="370">35</cx:pt>
          <cx:pt idx="371">35</cx:pt>
          <cx:pt idx="372">35</cx:pt>
          <cx:pt idx="373">36</cx:pt>
          <cx:pt idx="374">36</cx:pt>
          <cx:pt idx="375">36</cx:pt>
          <cx:pt idx="376">36</cx:pt>
          <cx:pt idx="377">36</cx:pt>
          <cx:pt idx="378">36</cx:pt>
          <cx:pt idx="379">36</cx:pt>
          <cx:pt idx="380">36</cx:pt>
          <cx:pt idx="381">36</cx:pt>
          <cx:pt idx="382">36</cx:pt>
          <cx:pt idx="383">36</cx:pt>
          <cx:pt idx="384">36</cx:pt>
          <cx:pt idx="385">36</cx:pt>
          <cx:pt idx="386">36</cx:pt>
          <cx:pt idx="387">36</cx:pt>
          <cx:pt idx="388">36</cx:pt>
          <cx:pt idx="389">36</cx:pt>
          <cx:pt idx="390">36</cx:pt>
          <cx:pt idx="391">36</cx:pt>
          <cx:pt idx="392">36</cx:pt>
          <cx:pt idx="393">36</cx:pt>
          <cx:pt idx="394">36</cx:pt>
          <cx:pt idx="395">36</cx:pt>
          <cx:pt idx="396">37</cx:pt>
          <cx:pt idx="397">37</cx:pt>
          <cx:pt idx="398">37</cx:pt>
          <cx:pt idx="399">37</cx:pt>
          <cx:pt idx="400">37</cx:pt>
          <cx:pt idx="401">37</cx:pt>
          <cx:pt idx="402">37</cx:pt>
          <cx:pt idx="403">37</cx:pt>
          <cx:pt idx="404">37</cx:pt>
          <cx:pt idx="405">37</cx:pt>
          <cx:pt idx="406">37</cx:pt>
          <cx:pt idx="407">37</cx:pt>
          <cx:pt idx="408">37</cx:pt>
          <cx:pt idx="409">37</cx:pt>
          <cx:pt idx="410">37</cx:pt>
          <cx:pt idx="411">37</cx:pt>
          <cx:pt idx="412">37</cx:pt>
          <cx:pt idx="413">37</cx:pt>
          <cx:pt idx="414">37</cx:pt>
          <cx:pt idx="415">37</cx:pt>
          <cx:pt idx="416">38</cx:pt>
          <cx:pt idx="417">38</cx:pt>
          <cx:pt idx="418">38</cx:pt>
          <cx:pt idx="419">38</cx:pt>
          <cx:pt idx="420">38</cx:pt>
          <cx:pt idx="421">38</cx:pt>
          <cx:pt idx="422">38</cx:pt>
          <cx:pt idx="423">38</cx:pt>
          <cx:pt idx="424">38</cx:pt>
          <cx:pt idx="425">38</cx:pt>
          <cx:pt idx="426">38</cx:pt>
          <cx:pt idx="427">38</cx:pt>
          <cx:pt idx="428">38</cx:pt>
          <cx:pt idx="429">38</cx:pt>
          <cx:pt idx="430">38</cx:pt>
          <cx:pt idx="431">38</cx:pt>
          <cx:pt idx="432">39</cx:pt>
          <cx:pt idx="433">39</cx:pt>
          <cx:pt idx="434">39</cx:pt>
          <cx:pt idx="435">39</cx:pt>
          <cx:pt idx="436">39</cx:pt>
          <cx:pt idx="437">39</cx:pt>
          <cx:pt idx="438">39</cx:pt>
          <cx:pt idx="439">39</cx:pt>
          <cx:pt idx="440">39</cx:pt>
          <cx:pt idx="441">40</cx:pt>
          <cx:pt idx="442">40</cx:pt>
          <cx:pt idx="443">40</cx:pt>
          <cx:pt idx="444">40</cx:pt>
          <cx:pt idx="445">40</cx:pt>
          <cx:pt idx="446">40</cx:pt>
          <cx:pt idx="447">40</cx:pt>
          <cx:pt idx="448">40</cx:pt>
          <cx:pt idx="449">40</cx:pt>
          <cx:pt idx="450">40</cx:pt>
          <cx:pt idx="451">40</cx:pt>
          <cx:pt idx="452">40</cx:pt>
          <cx:pt idx="453">40</cx:pt>
          <cx:pt idx="454">40</cx:pt>
          <cx:pt idx="455">40</cx:pt>
          <cx:pt idx="456">40</cx:pt>
          <cx:pt idx="457">41</cx:pt>
          <cx:pt idx="458">42</cx:pt>
          <cx:pt idx="459">43</cx:pt>
          <cx:pt idx="460">43</cx:pt>
          <cx:pt idx="461">43</cx:pt>
          <cx:pt idx="462">45</cx:pt>
        </cx:lvl>
      </cx:numDim>
    </cx:data>
  </cx:chartData>
  <cx:chart>
    <cx:title pos="t" align="ctr" overlay="0">
      <cx:tx>
        <cx:txData>
          <cx:v>Time in West Hunsbury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en-US" sz="1400" b="1" i="0" u="none" strike="noStrike" baseline="0">
              <a:solidFill>
                <a:sysClr val="windowText" lastClr="000000">
                  <a:lumMod val="65000"/>
                  <a:lumOff val="35000"/>
                </a:sysClr>
              </a:solidFill>
              <a:latin typeface="Calibri"/>
            </a:rPr>
            <a:t>Time in West Hunsbury</a:t>
          </a:r>
        </a:p>
      </cx:txPr>
    </cx:title>
    <cx:plotArea>
      <cx:plotAreaRegion>
        <cx:plotSurface>
          <cx:spPr>
            <a:solidFill>
              <a:schemeClr val="bg1"/>
            </a:solidFill>
          </cx:spPr>
        </cx:plotSurface>
        <cx:series layoutId="clusteredColumn" uniqueId="{5DA20898-A1E9-44FA-9AC2-ECFE55F349F7}">
          <cx:tx>
            <cx:txData>
              <cx:f>'[WEST HUNSBURY  CAMP HILL COMMUNITY - PARISH SURVEYQ2.xlsx]Question 2'!$C$7</cx:f>
              <cx:v>Period</cx:v>
            </cx:txData>
          </cx:tx>
          <cx:dataId val="0"/>
          <cx:layoutPr>
            <cx:binning intervalClosed="r">
              <cx:binSize val="6"/>
            </cx:binning>
          </cx:layoutPr>
        </cx:series>
      </cx:plotAreaRegion>
      <cx:axis id="0">
        <cx:catScaling gapWidth="0.550000012"/>
        <cx:title>
          <cx:tx>
            <cx:txData>
              <cx:v>Time in years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/>
              </a:pPr>
              <a:r>
                <a:rPr lang="en-US" sz="900" b="0" i="0" u="none" strike="noStrike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Calibri"/>
                </a:rPr>
                <a:t>Time in years</a:t>
              </a:r>
            </a:p>
          </cx:txPr>
        </cx:title>
        <cx:tickLabels/>
      </cx:axis>
      <cx:axis id="1">
        <cx:valScaling/>
        <cx:title>
          <cx:tx>
            <cx:txData>
              <cx:v>Number</cx:v>
            </cx:txData>
          </cx:tx>
          <cx:txPr>
            <a:bodyPr spcFirstLastPara="1" vertOverflow="ellipsis" horzOverflow="overflow" wrap="square" lIns="0" tIns="0" rIns="0" bIns="0" anchor="ctr" anchorCtr="1"/>
            <a:lstStyle/>
            <a:p>
              <a:pPr algn="ctr" rtl="0">
                <a:defRPr/>
              </a:pPr>
              <a:r>
                <a:rPr lang="en-US" sz="900" b="0" i="0" u="none" strike="noStrike" baseline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Calibri"/>
                </a:rPr>
                <a:t>Number</a:t>
              </a:r>
            </a:p>
          </cx:txPr>
        </cx:title>
        <cx:majorGridlines/>
        <cx:tickLabels/>
      </cx:axis>
    </cx:plotArea>
  </cx:chart>
  <cx:spPr>
    <a:solidFill>
      <a:schemeClr val="bg1"/>
    </a:solidFill>
    <a:effectLst>
      <a:outerShdw blurRad="50800" dist="38100" dir="2700000" algn="tl" rotWithShape="0">
        <a:prstClr val="black">
          <a:alpha val="40000"/>
        </a:prstClr>
      </a:outerShdw>
    </a:effectLst>
  </cx:spPr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2EBFCD-8D5C-4658-B1F1-A5738346F37A}" type="datetimeFigureOut">
              <a:rPr lang="en-GB" smtClean="0"/>
              <a:t>24/08/2023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E064D-24CC-471A-9432-266CD5C398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282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FF17D-63B5-F08A-7F66-857F5839E1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4155EE-8161-107C-39B4-82630D1079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11346-65D4-00ED-2716-CA9B38556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A635-C57A-47D0-8ADA-6FA61E95917D}" type="datetime1">
              <a:rPr lang="en-GB" smtClean="0"/>
              <a:t>24/08/2023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030AE-C13F-1B66-A683-6E9B1E51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3D086-563B-2A17-78BC-F53BC0071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544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A1DC5-00E3-8FCB-D82A-0A5FF5D1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587CF6-CC24-CB57-2AFC-1B7110DB38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4899E-5F6D-CC22-77FA-AC7DD6C99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71B1A-00BF-437D-816E-2839C3003C65}" type="datetime1">
              <a:rPr lang="en-GB" smtClean="0"/>
              <a:t>24/08/2023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1C131-F430-ED66-87B7-91D724D7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99C93-2B33-1B71-0D69-95D7ECD35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730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357C6F-6F8B-8880-1FBC-7BBAFCE462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DC4C8A-D228-84DA-1F70-B95CEB954F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79C15D-802F-6600-A55A-C6B58F216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DBA58-FD7B-46A5-867E-4FB97A850E48}" type="datetime1">
              <a:rPr lang="en-GB" smtClean="0"/>
              <a:t>24/08/2023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9D24D-19E6-733E-B0C5-F0B4C7E1F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FB5D4-BB37-E062-7D11-1F42213D2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1137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B2DE6-B5A1-4803-060E-8E52F5FF6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EBA76-9DA5-73EB-A3F5-06DAC0A61B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109198-E834-D7FE-C714-BFCB749A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DE00F-39C2-4CB2-954F-1B6FCC5EB8CA}" type="datetime1">
              <a:rPr lang="en-GB" smtClean="0"/>
              <a:t>24/08/2023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711DC-94C3-A7ED-CBCC-A6FC4F82F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30EF5-11C9-AAB6-1A46-AAFDFD06B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0113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D78EE-5F5A-437F-F857-2C68CBCF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0FE05-C1CC-3681-13E1-343C316D1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EFDFC4-FB0F-8208-B41C-7FCB9DD1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ABCC3-E10E-4988-810F-CE9EFD9E5640}" type="datetime1">
              <a:rPr lang="en-GB" smtClean="0"/>
              <a:t>24/08/2023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9EB42-5BBF-6EAC-D02D-516B35FF1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67728D-D156-53E4-C3EE-66DE69635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8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57156-F7A8-AE72-88B3-4AC123DC8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DB0702-E114-1ECE-96F8-0343DBC7A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EBF059-541C-E202-E93C-E14A12746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B2AA41-A9F7-ABD7-FEE9-3D11D1E7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752EC-1539-4886-8CDE-EDB5EB57CF6E}" type="datetime1">
              <a:rPr lang="en-GB" smtClean="0"/>
              <a:t>24/08/2023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FBBFCB-6881-457C-09D1-288A09A4B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09F24-EAF2-5AB6-73A9-6F9B9787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361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72F12-0E8B-EABC-A7C7-02B1C7EDC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9F8D7-AEA2-78D3-D149-5F53EFB20E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774197-8DD2-CCFC-68E4-7D47365FA1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32C6AC-A368-9C95-712C-6C4A413531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BD21D7-B9B1-D8A9-91AE-53ACD970B8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E246EF-3811-9AE5-2DB3-F5AA3D6A0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61514-E227-4002-871F-EBB96D5CFC77}" type="datetime1">
              <a:rPr lang="en-GB" smtClean="0"/>
              <a:t>24/08/2023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D3A38A-2A94-DC0C-E47A-D543A086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9157FF-FA09-C439-8CEF-8A291706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20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D9287-C0DA-7224-1024-1E0E73BA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CF37A9-FACF-4314-4E87-81A932EF6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A7695-6BA0-43C5-83E7-A42069A8F964}" type="datetime1">
              <a:rPr lang="en-GB" smtClean="0"/>
              <a:t>24/08/2023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FD7664-2D30-147E-6978-550C63F27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640B26-8358-4EE4-D279-50279CE32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44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9329CD-5806-0EAE-C4DA-19391116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74893-9F3F-4AE2-A36B-F148998DC9BB}" type="datetime1">
              <a:rPr lang="en-GB" smtClean="0"/>
              <a:t>24/08/2023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35FBDD-6273-19A0-D01F-1EEC37410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2C91E-5FB6-1C6C-E6CF-C72FD398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1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8CB70-67C3-9230-38BB-F60AE3A2F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779C6-2212-F58F-23B1-8613B56DC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9DD5F-1520-6BC6-218B-A3E4F3384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700E5-79D3-D92C-03F4-88DC9E39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A156A-80D4-4712-9D31-275EE594BD6F}" type="datetime1">
              <a:rPr lang="en-GB" smtClean="0"/>
              <a:t>24/08/2023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B0FC45-A491-DC8A-159C-868C6A1164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FB382-CE26-FC5F-3A81-31AB94331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6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D7099-5252-3DDD-6721-094519585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3A7657-F43D-B930-B5E5-FBE308E883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BADF6E-FC5F-28B3-A0CF-E71DB74805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A9FFFB-C276-1096-1B0E-176B3F6A6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39B81-DD8C-404E-ACA9-BC59757479B3}" type="datetime1">
              <a:rPr lang="en-GB" smtClean="0"/>
              <a:t>24/08/2023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660A9E-14B4-9412-07DB-1C1D3BA7F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9E3D3F-0BE0-0C5B-CF54-9A6B89BE0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40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68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726CDC-4B9A-F635-007A-9735B209B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3C72B-B34B-27E8-E85D-2F2B144ECE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F4EA9A-58AD-6037-35D6-95384102A0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E5941-3923-4F69-9940-CE4A34F60CF4}" type="datetime1">
              <a:rPr lang="en-GB" smtClean="0"/>
              <a:t>24/08/2023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C8B69-580E-E027-49D9-FB1FC4B918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AFFC46-8F6B-4BEF-C811-E82638FF8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CF419-722F-4B1C-9502-9F4EA85EFA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7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E9CBE8B-BCA7-BF03-942B-46AC33ECE18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WEST HUNSBURY &amp; CAMP HILL COMMUNITY - PARISH SURVEY</a:t>
            </a:r>
          </a:p>
          <a:p>
            <a:r>
              <a:rPr lang="en-GB" b="1" dirty="0">
                <a:solidFill>
                  <a:schemeClr val="accent6">
                    <a:lumMod val="50000"/>
                  </a:schemeClr>
                </a:solidFill>
              </a:rPr>
              <a:t>June 2023 </a:t>
            </a:r>
          </a:p>
          <a:p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B0DFDF-02F6-05CA-1CC0-70F3267C96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4430" y="313566"/>
            <a:ext cx="6069728" cy="31963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024674-FD38-999A-74FA-6E5DD2F8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7074" y="6361871"/>
            <a:ext cx="50444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4071190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F040A-CCE5-8813-10EE-658F3E7EE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Q8 - </a:t>
            </a:r>
            <a:r>
              <a:rPr lang="en-GB" sz="2800" dirty="0"/>
              <a:t>Do you think there is a problem with speeding traffic in West Hunsbury 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D4232B0-038C-2CE5-AA93-46D5EC3644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151702"/>
              </p:ext>
            </p:extLst>
          </p:nvPr>
        </p:nvGraphicFramePr>
        <p:xfrm>
          <a:off x="627704" y="1690688"/>
          <a:ext cx="366899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80EAA124-703B-3222-F894-2DBBCBD88370}"/>
              </a:ext>
            </a:extLst>
          </p:cNvPr>
          <p:cNvSpPr txBox="1"/>
          <p:nvPr/>
        </p:nvSpPr>
        <p:spPr>
          <a:xfrm>
            <a:off x="6096000" y="2287442"/>
            <a:ext cx="52578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Overwhelmingly Ladybridge Drive, especially between Towcester Road and the Roundabout: over 60%</a:t>
            </a:r>
          </a:p>
          <a:p>
            <a:r>
              <a:rPr lang="en-GB" dirty="0"/>
              <a:t>Followed by Hunsbury Hill Road: 25%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FE0A0A-6D16-C602-73F4-2F827EB66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1198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7020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51BD8-A5BB-BD29-A0E8-EEBC91DD2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Q9 - </a:t>
            </a:r>
            <a:r>
              <a:rPr lang="en-GB" sz="2800" dirty="0"/>
              <a:t>Do you think there is adequate street and path lighting in West Hunsbury ? 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A916156-1DEC-EF1A-F36E-0F526FD12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978394"/>
              </p:ext>
            </p:extLst>
          </p:nvPr>
        </p:nvGraphicFramePr>
        <p:xfrm>
          <a:off x="838200" y="1789471"/>
          <a:ext cx="4638368" cy="4178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81386B1D-0DA4-692C-15D5-72B42AAC61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91521"/>
            <a:ext cx="5722432" cy="263058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71074D6-5CDB-F940-15F4-C892F16CE048}"/>
              </a:ext>
            </a:extLst>
          </p:cNvPr>
          <p:cNvSpPr txBox="1"/>
          <p:nvPr/>
        </p:nvSpPr>
        <p:spPr>
          <a:xfrm>
            <a:off x="6096000" y="1425957"/>
            <a:ext cx="572243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Generally positive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Most comments about Towcester Road from Ladybridge Drive to </a:t>
            </a:r>
            <a:r>
              <a:rPr lang="en-GB" dirty="0" err="1"/>
              <a:t>Mereway</a:t>
            </a:r>
            <a:r>
              <a:rPr lang="en-GB" dirty="0"/>
              <a:t> Roundabout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Also the turning from Danes Camp Way into Ladybridge Drive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Trees blocking lights were mentioned many times.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Footpath lighting in parks also got quite a few mentions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4A817D-7710-0E2A-6B01-5FD5F9BB5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5220" y="6356349"/>
            <a:ext cx="442722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692226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BDFC5-1D88-5661-9810-21FC07FB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  </a:t>
            </a:r>
            <a:r>
              <a:rPr lang="en-GB" sz="2800" dirty="0"/>
              <a:t>What do you think of the services delivered by West Northants Council?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15611"/>
              </p:ext>
            </p:extLst>
          </p:nvPr>
        </p:nvGraphicFramePr>
        <p:xfrm>
          <a:off x="838200" y="1849479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C2F1F57-2F22-FE8F-B3AD-6784D5EBD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0436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4229868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2BBC7-5665-2AC3-4618-3722164FF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Q10  </a:t>
            </a:r>
            <a:r>
              <a:rPr lang="en-GB" sz="4400" dirty="0"/>
              <a:t>What do you think of the services delivered by West Northants Council?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F67E4-4086-F043-956D-C852FA606C6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1798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Generally positive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Refuse collections stand out as being very good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Kerb cleaning perhaps the worst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28D47B0-051D-3FBD-5E30-249D33CD8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452" y="3541241"/>
            <a:ext cx="5962402" cy="274115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C40770-C402-9FF9-37F4-511127D79DDD}"/>
              </a:ext>
            </a:extLst>
          </p:cNvPr>
          <p:cNvSpPr txBox="1"/>
          <p:nvPr/>
        </p:nvSpPr>
        <p:spPr>
          <a:xfrm>
            <a:off x="577304" y="3969089"/>
            <a:ext cx="5457245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Significant number of comments about trees and tree maintenance, especially in the brook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large number of comments about dirty or poor road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Brown bin charges got a few mentions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Lots of comments on pot holes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C2FE1E-DAC3-43B9-08BA-9F2AEA5E5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8150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2694908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22679-3B40-43B5-CB29-2FC5E527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Q11 - </a:t>
            </a:r>
            <a:r>
              <a:rPr lang="en-GB" sz="2800" dirty="0"/>
              <a:t>Have you heard of or used Street Doctor or </a:t>
            </a:r>
            <a:r>
              <a:rPr lang="en-GB" sz="2800" dirty="0" err="1"/>
              <a:t>FixMyStreet</a:t>
            </a:r>
            <a:endParaRPr lang="en-GB" sz="2800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FCB62DFE-BEFC-8486-095D-D94281609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8623503"/>
              </p:ext>
            </p:extLst>
          </p:nvPr>
        </p:nvGraphicFramePr>
        <p:xfrm>
          <a:off x="838200" y="1825625"/>
          <a:ext cx="394848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AD1EE24-FCA4-D584-4555-34EB457BCBCE}"/>
              </a:ext>
            </a:extLst>
          </p:cNvPr>
          <p:cNvSpPr txBox="1"/>
          <p:nvPr/>
        </p:nvSpPr>
        <p:spPr>
          <a:xfrm>
            <a:off x="5817704" y="2413337"/>
            <a:ext cx="5722432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High proportion of respondents had not heard of the issue reporting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Some had heard but never used.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Those that had used them there was a real split between very good and quick to poor and slow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Pot holes were slow to fix  but other issues seem to have been resolved well and quickly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FD0FE51-E35F-3068-9368-EBA79BCDE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348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358157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18AB9-6CB1-C8DA-794B-83632A21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Q12 - </a:t>
            </a:r>
            <a:r>
              <a:rPr lang="en-GB" sz="2800" dirty="0"/>
              <a:t>Do you think the Police coverage of West Hunsbury to be….?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2080742"/>
              </p:ext>
            </p:extLst>
          </p:nvPr>
        </p:nvGraphicFramePr>
        <p:xfrm>
          <a:off x="838199" y="1825625"/>
          <a:ext cx="5387671" cy="28894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5ACEBBA-430F-1B56-49E9-DC09C105256D}"/>
              </a:ext>
            </a:extLst>
          </p:cNvPr>
          <p:cNvSpPr txBox="1"/>
          <p:nvPr/>
        </p:nvSpPr>
        <p:spPr>
          <a:xfrm>
            <a:off x="6501516" y="2397434"/>
            <a:ext cx="549700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Comments written elsewhere in the survey mentioned lack visibility of the police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Where they had been called responses were generally good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49DE9C-16F2-79BB-AC54-61E16C6B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4246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361731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79B14-F3E8-0919-565D-345F51631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Q13 – </a:t>
            </a:r>
            <a:r>
              <a:rPr lang="en-GB" sz="2800" dirty="0"/>
              <a:t>Are you concerned with any of the following in West Hunsbury 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1537589"/>
              </p:ext>
            </p:extLst>
          </p:nvPr>
        </p:nvGraphicFramePr>
        <p:xfrm>
          <a:off x="838199" y="1825625"/>
          <a:ext cx="9880159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FB011-9653-19B9-DB36-AFA96032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205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1713795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41A41-ED28-97F6-B5CD-A6DB2988A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Q13 – </a:t>
            </a:r>
            <a:r>
              <a:rPr lang="en-GB" sz="4400" dirty="0"/>
              <a:t>Are you concerned with any of the following in West Hunsbury ?</a:t>
            </a:r>
            <a:endParaRPr lang="en-GB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488228-853B-09BA-EC0A-20F3D95C15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36262" y="3420256"/>
            <a:ext cx="5108137" cy="26814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70D5195-086B-8021-C257-A119B0156907}"/>
              </a:ext>
            </a:extLst>
          </p:cNvPr>
          <p:cNvSpPr txBox="1"/>
          <p:nvPr/>
        </p:nvSpPr>
        <p:spPr>
          <a:xfrm>
            <a:off x="911749" y="2082695"/>
            <a:ext cx="5497002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Fly tipping appears to be a concern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Graffiti in underpasses got a number of mentions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Parking – mainly parking on verges &amp; outside houses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BBQ’s in Hunsbury parks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‘boy racers’ at night driving through the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Some mention of drug dealing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 few on general littering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Not many comments on Anti-Social Behaviour (ASB)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844C0AD-DFC9-D5E1-7B54-108DA00A8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5102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331353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EB8E-713E-A61B-8705-30633F08F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Q14 - </a:t>
            </a:r>
            <a:r>
              <a:rPr lang="en-GB" sz="2800" dirty="0"/>
              <a:t>Do you or your family use the local parks in West Hunsbury 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E82C8A6-6BE5-CD1B-63B4-BC677CECC1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705469"/>
              </p:ext>
            </p:extLst>
          </p:nvPr>
        </p:nvGraphicFramePr>
        <p:xfrm>
          <a:off x="167148" y="1841527"/>
          <a:ext cx="5722432" cy="3694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20DDD16-1532-0E69-6EDE-5EDB7EA6260D}"/>
              </a:ext>
            </a:extLst>
          </p:cNvPr>
          <p:cNvSpPr txBox="1"/>
          <p:nvPr/>
        </p:nvSpPr>
        <p:spPr>
          <a:xfrm>
            <a:off x="6374298" y="2442834"/>
            <a:ext cx="572243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High proportion of respondents use the parks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Most comments were ‘Regularly used’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‘Other’ included mainly Upton, a piece of land behind Banbury Close and the Canal/Hunsbury Meadows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Less than 6% never used the parks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40047-5459-B901-8D33-C4D4D7798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3433173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0F35A-691F-F2C5-DBAE-595E9239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Q15 - </a:t>
            </a:r>
            <a:r>
              <a:rPr lang="en-GB" sz="2800" dirty="0"/>
              <a:t>What do you use the parks for?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825481"/>
              </p:ext>
            </p:extLst>
          </p:nvPr>
        </p:nvGraphicFramePr>
        <p:xfrm>
          <a:off x="589935" y="1825623"/>
          <a:ext cx="5506065" cy="33756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6582EA0-C7D2-ED9D-BA90-4886268964F2}"/>
              </a:ext>
            </a:extLst>
          </p:cNvPr>
          <p:cNvSpPr txBox="1"/>
          <p:nvPr/>
        </p:nvSpPr>
        <p:spPr>
          <a:xfrm>
            <a:off x="6231172" y="2495928"/>
            <a:ext cx="572243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‘Other’ was mainly walking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There were a number that mentioned mental health reasons, relaxation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Connecting with nature </a:t>
            </a:r>
            <a:r>
              <a:rPr lang="en-GB" dirty="0" err="1"/>
              <a:t>e.g</a:t>
            </a:r>
            <a:r>
              <a:rPr lang="en-GB" dirty="0"/>
              <a:t> feeding the ducks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Family time also came 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F64EA-C5BF-7AFD-0491-5A00D9EB0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0530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1817641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D05E9-6689-8540-1EE6-ECC12D23C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/>
              <a:t>Volumes and response rate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5FE51-7B45-C4F6-040C-CEBE9AEE45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Number of surveys issued:  	1,946 households</a:t>
            </a:r>
          </a:p>
          <a:p>
            <a:endParaRPr lang="en-GB" dirty="0"/>
          </a:p>
          <a:p>
            <a:r>
              <a:rPr lang="en-GB" dirty="0"/>
              <a:t>Number returned:		474</a:t>
            </a:r>
          </a:p>
          <a:p>
            <a:endParaRPr lang="en-GB" dirty="0"/>
          </a:p>
          <a:p>
            <a:r>
              <a:rPr lang="en-GB" dirty="0"/>
              <a:t>Percentage:			24.4%</a:t>
            </a:r>
          </a:p>
          <a:p>
            <a:endParaRPr lang="en-GB" dirty="0"/>
          </a:p>
          <a:p>
            <a:r>
              <a:rPr lang="en-GB" dirty="0"/>
              <a:t>Total no. of residents included in the responses: 1,121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71BAEA-2DB8-D9DE-6F36-E47A51AAF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6438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898894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AC063-7684-C19E-65C1-EA91A3E41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Q16 &amp; 17 - </a:t>
            </a:r>
            <a:r>
              <a:rPr lang="en-GB" sz="2800" dirty="0"/>
              <a:t>Do you use the Community Centres?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0A786D1-FE7E-727A-5E8D-78E27764BC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8111046"/>
              </p:ext>
            </p:extLst>
          </p:nvPr>
        </p:nvGraphicFramePr>
        <p:xfrm>
          <a:off x="838200" y="1822450"/>
          <a:ext cx="3444239" cy="3337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85EFF80-A8DE-F7C7-B91C-FD32F6455D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0265076"/>
              </p:ext>
            </p:extLst>
          </p:nvPr>
        </p:nvGraphicFramePr>
        <p:xfrm>
          <a:off x="8150088" y="1822450"/>
          <a:ext cx="3611216" cy="344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D5194E3-DDB5-27A9-DE96-FE2CF3C200DF}"/>
              </a:ext>
            </a:extLst>
          </p:cNvPr>
          <p:cNvSpPr txBox="1"/>
          <p:nvPr/>
        </p:nvSpPr>
        <p:spPr>
          <a:xfrm>
            <a:off x="4394421" y="2158895"/>
            <a:ext cx="3611216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High proportion of respondents never use the Community Centres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Most comments were ‘not aware of what's on’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14C693-4E40-BE43-EF48-7BDD7B2B3279}"/>
              </a:ext>
            </a:extLst>
          </p:cNvPr>
          <p:cNvSpPr txBox="1"/>
          <p:nvPr/>
        </p:nvSpPr>
        <p:spPr>
          <a:xfrm>
            <a:off x="838200" y="5297576"/>
            <a:ext cx="3444239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WI, Beavers and Cubs, Tots group, Scouts, keep fit, dance group, U3a, quiz night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6C44B57-83CE-4001-208B-03A458E7FA9F}"/>
              </a:ext>
            </a:extLst>
          </p:cNvPr>
          <p:cNvSpPr txBox="1"/>
          <p:nvPr/>
        </p:nvSpPr>
        <p:spPr>
          <a:xfrm>
            <a:off x="8150088" y="5403477"/>
            <a:ext cx="3611216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60+, </a:t>
            </a:r>
            <a:r>
              <a:rPr lang="en-GB" dirty="0" err="1"/>
              <a:t>FoWHP</a:t>
            </a:r>
            <a:r>
              <a:rPr lang="en-GB" dirty="0"/>
              <a:t>, WI sub groups, WHPC, fitness and bingo, social activities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8D8046-91AC-C9DF-F564-CE037152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5102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341749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10BBA-4CC8-574B-BCC7-5FAB7C819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Q18 - </a:t>
            </a:r>
            <a:r>
              <a:rPr lang="en-GB" sz="2800" dirty="0"/>
              <a:t>Do you think the Community Centres meet the needs of Residents?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7DC6E40-CF5B-7916-6F16-83B211B231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7525518"/>
              </p:ext>
            </p:extLst>
          </p:nvPr>
        </p:nvGraphicFramePr>
        <p:xfrm>
          <a:off x="838200" y="1825624"/>
          <a:ext cx="4569542" cy="3945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D5CDCCA-6855-4F0C-E4A0-E7AD6536D507}"/>
              </a:ext>
            </a:extLst>
          </p:cNvPr>
          <p:cNvSpPr txBox="1"/>
          <p:nvPr/>
        </p:nvSpPr>
        <p:spPr>
          <a:xfrm>
            <a:off x="5994343" y="1933779"/>
            <a:ext cx="3611216" cy="34163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Comments: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Not aware of what's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 advertising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Don’t know how to 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Didn’t know they existed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Need more events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Don’t know anything about them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information on groups that meet there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Nice to meet up with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community events needed there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BA6F1-96CA-A5BD-EE35-9FD3977B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3578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279693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BE731-252C-AD13-D13B-6C1744BD0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" y="410368"/>
            <a:ext cx="10515600" cy="1325563"/>
          </a:xfrm>
        </p:spPr>
        <p:txBody>
          <a:bodyPr>
            <a:normAutofit/>
          </a:bodyPr>
          <a:lstStyle/>
          <a:p>
            <a:r>
              <a:rPr lang="en-GB" dirty="0"/>
              <a:t>Q19 - </a:t>
            </a:r>
            <a:r>
              <a:rPr lang="en-GB" sz="3100" dirty="0"/>
              <a:t>Do you feel the following issues are being addressed adequately within West Hunsbury Parish?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69DE9-4AD7-F8E9-7108-5DEF92B20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18560" y="6356350"/>
            <a:ext cx="44729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094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69561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1B018-4A32-2616-2DB5-A0B7B092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Q19 - </a:t>
            </a:r>
            <a:r>
              <a:rPr lang="en-GB" sz="3100" dirty="0"/>
              <a:t>Do you feel the following issues are being addressed adequately within West Hunsbury Parish?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60F32-F587-93F9-BD80-0119408C1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56660" y="6356350"/>
            <a:ext cx="43967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A84FCBB6-EE42-CCDC-1C79-B94A1566053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579493" y="1825625"/>
            <a:ext cx="8751073" cy="337528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Only answered by 78% of the respondents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 three highest scoring appear to reflect the green spaces we have within the Parish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A significantly high percentage with no opinion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The comments are interesting to read and reflect a wide view within the community, they need to be studied further and in more depth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Comments range from: ‘</a:t>
            </a:r>
            <a:r>
              <a:rPr lang="en-GB" sz="2000" i="1" dirty="0"/>
              <a:t>I think the Parish Council could work with partners to take a stronger role in each of these areas better representing residents and the valued assets within the parish (trees, open spaces, parks etc)’ </a:t>
            </a:r>
            <a:r>
              <a:rPr lang="en-GB" sz="2000" dirty="0"/>
              <a:t>to ‘</a:t>
            </a:r>
            <a:r>
              <a:rPr lang="en-GB" sz="2000" i="1" dirty="0"/>
              <a:t>Don’t know enough, should Parish Council be involved in these issues?’</a:t>
            </a:r>
          </a:p>
        </p:txBody>
      </p:sp>
    </p:spTree>
    <p:extLst>
      <p:ext uri="{BB962C8B-B14F-4D97-AF65-F5344CB8AC3E}">
        <p14:creationId xmlns:p14="http://schemas.microsoft.com/office/powerpoint/2010/main" val="1518089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DD34B-71B7-CA17-925C-C6F8D06D9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Q20 - </a:t>
            </a:r>
            <a:r>
              <a:rPr lang="en-GB" sz="2800" dirty="0"/>
              <a:t>Which community events in the Parish have you attended in the last two years?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398D55-E3B7-7435-50FC-596A631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72CD537-AFD8-ABBF-2225-CCB03E5226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8518540"/>
              </p:ext>
            </p:extLst>
          </p:nvPr>
        </p:nvGraphicFramePr>
        <p:xfrm>
          <a:off x="285135" y="2123768"/>
          <a:ext cx="5810865" cy="38935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B15BACB-325F-E42F-AF76-4FCB815AB839}"/>
              </a:ext>
            </a:extLst>
          </p:cNvPr>
          <p:cNvSpPr txBox="1"/>
          <p:nvPr/>
        </p:nvSpPr>
        <p:spPr>
          <a:xfrm>
            <a:off x="6268281" y="2861809"/>
            <a:ext cx="572243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‘Other’ were events outside of the Parish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42.7% had not attended an event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32.8% attended the fireworks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28.3% the Jubilee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75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37A6970B-CCF6-3D26-67DD-B24AEB909E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6191" y="4873220"/>
            <a:ext cx="3142034" cy="1848255"/>
          </a:xfrm>
          <a:prstGeom prst="rect">
            <a:avLst/>
          </a:prstGeom>
        </p:spPr>
      </p:pic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12F3301A-15B7-732B-3CBE-77ECE0422A5C}"/>
              </a:ext>
            </a:extLst>
          </p:cNvPr>
          <p:cNvSpPr/>
          <p:nvPr/>
        </p:nvSpPr>
        <p:spPr>
          <a:xfrm>
            <a:off x="6917633" y="1529388"/>
            <a:ext cx="5621571" cy="2965404"/>
          </a:xfrm>
          <a:prstGeom prst="wedgeEllipseCallout">
            <a:avLst>
              <a:gd name="adj1" fmla="val 10567"/>
              <a:gd name="adj2" fmla="val 73494"/>
            </a:avLst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8EEE84-D513-57EC-8075-998C863BE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Q21 - </a:t>
            </a:r>
            <a:r>
              <a:rPr lang="en-GB" sz="2800" dirty="0"/>
              <a:t>Are there any community events you would like to see within the Parish?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ED3F9A-FB47-4730-E4F7-0BA34B63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94A378ED-6A0D-DA9E-6CAC-95C47153DE2B}"/>
              </a:ext>
            </a:extLst>
          </p:cNvPr>
          <p:cNvSpPr txBox="1">
            <a:spLocks/>
          </p:cNvSpPr>
          <p:nvPr/>
        </p:nvSpPr>
        <p:spPr>
          <a:xfrm>
            <a:off x="838199" y="1529388"/>
            <a:ext cx="5395623" cy="48269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000" dirty="0"/>
              <a:t>127 responses, Comments:</a:t>
            </a:r>
          </a:p>
          <a:p>
            <a:r>
              <a:rPr lang="en-GB" sz="2000" dirty="0"/>
              <a:t>Annual fireworks</a:t>
            </a:r>
          </a:p>
          <a:p>
            <a:r>
              <a:rPr lang="en-GB" sz="2000" dirty="0"/>
              <a:t>Family events / fun days for children</a:t>
            </a:r>
          </a:p>
          <a:p>
            <a:r>
              <a:rPr lang="en-GB" sz="2000" dirty="0"/>
              <a:t>Community fun days/Community groups</a:t>
            </a:r>
          </a:p>
          <a:p>
            <a:r>
              <a:rPr lang="en-GB" sz="2000" dirty="0"/>
              <a:t>Craft fayres</a:t>
            </a:r>
          </a:p>
          <a:p>
            <a:r>
              <a:rPr lang="en-GB" sz="2000" dirty="0"/>
              <a:t>Music events/music in the park</a:t>
            </a:r>
          </a:p>
          <a:p>
            <a:r>
              <a:rPr lang="en-GB" sz="2000" dirty="0"/>
              <a:t>Summer fair</a:t>
            </a:r>
          </a:p>
          <a:p>
            <a:r>
              <a:rPr lang="en-GB" sz="2000" dirty="0"/>
              <a:t>Barn Dance – Nacre barns</a:t>
            </a:r>
          </a:p>
          <a:p>
            <a:r>
              <a:rPr lang="en-GB" sz="2000" dirty="0"/>
              <a:t>Community litter pick</a:t>
            </a:r>
          </a:p>
          <a:p>
            <a:r>
              <a:rPr lang="en-GB" sz="2000" dirty="0"/>
              <a:t>Events in or around Hunsbury Hill Fort</a:t>
            </a:r>
          </a:p>
          <a:p>
            <a:r>
              <a:rPr lang="en-GB" sz="2000" dirty="0"/>
              <a:t>Diwali event</a:t>
            </a:r>
          </a:p>
          <a:p>
            <a:r>
              <a:rPr lang="en-GB" sz="2000" dirty="0"/>
              <a:t>Carol service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1DC9376-4F9E-1ECE-3DB9-91F20C26A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1203" y="2125690"/>
            <a:ext cx="3997022" cy="174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910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10D3C-2A38-BF4D-6CC9-0A42FA6DC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Q22 -</a:t>
            </a:r>
            <a:r>
              <a:rPr lang="en-GB" sz="2800" dirty="0"/>
              <a:t>Are there any other facilities that you would like to see?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06714-3B44-FAD4-9961-056183F4D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1F7C1B5-83AC-2373-1A1F-E1D55C053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892241"/>
              </p:ext>
            </p:extLst>
          </p:nvPr>
        </p:nvGraphicFramePr>
        <p:xfrm>
          <a:off x="726882" y="1361585"/>
          <a:ext cx="4441466" cy="2396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143E60CA-7655-632B-2067-71D5DD07B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1590" y="3646896"/>
            <a:ext cx="4973458" cy="24867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DC75C9-09A3-6A10-E77C-0725CEF1451B}"/>
              </a:ext>
            </a:extLst>
          </p:cNvPr>
          <p:cNvSpPr txBox="1"/>
          <p:nvPr/>
        </p:nvSpPr>
        <p:spPr>
          <a:xfrm>
            <a:off x="606952" y="3879576"/>
            <a:ext cx="4617055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		</a:t>
            </a:r>
            <a:r>
              <a:rPr lang="en-GB" b="1" dirty="0"/>
              <a:t>Top 5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Pub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Bus Service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Take away food / Café (</a:t>
            </a:r>
            <a:r>
              <a:rPr lang="en-GB" dirty="0" err="1"/>
              <a:t>esp</a:t>
            </a:r>
            <a:r>
              <a:rPr lang="en-GB" dirty="0"/>
              <a:t> Ladybridge Park)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Improved Childrens play facilities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Longer opening hours for the shop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3E9ED95-A009-DE59-C7CA-FFAD0F64F748}"/>
              </a:ext>
            </a:extLst>
          </p:cNvPr>
          <p:cNvSpPr txBox="1"/>
          <p:nvPr/>
        </p:nvSpPr>
        <p:spPr>
          <a:xfrm>
            <a:off x="6680423" y="1227210"/>
            <a:ext cx="4617055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		</a:t>
            </a:r>
            <a:r>
              <a:rPr lang="en-GB" b="1" dirty="0"/>
              <a:t>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Improved parking at shops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Allotment/community veg plot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Football changing area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benches in the parks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Youth club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Wildflower gardens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Food bank</a:t>
            </a:r>
          </a:p>
        </p:txBody>
      </p:sp>
    </p:spTree>
    <p:extLst>
      <p:ext uri="{BB962C8B-B14F-4D97-AF65-F5344CB8AC3E}">
        <p14:creationId xmlns:p14="http://schemas.microsoft.com/office/powerpoint/2010/main" val="2913415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33A142-C1F9-6DE8-6B36-B4EAB12A4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Q23 - </a:t>
            </a:r>
            <a:r>
              <a:rPr lang="en-GB" sz="3100" dirty="0"/>
              <a:t>Do you ever use any of the following to see what is going on in the Parish or to contact West Hunsbury Parish Council?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DFB7E-D22E-ED21-FE29-36530CA1E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375306"/>
              </p:ext>
            </p:extLst>
          </p:nvPr>
        </p:nvGraphicFramePr>
        <p:xfrm>
          <a:off x="838200" y="1825625"/>
          <a:ext cx="5371769" cy="341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B1247CD-28B3-7991-EEE4-B75CAF2A95FD}"/>
              </a:ext>
            </a:extLst>
          </p:cNvPr>
          <p:cNvSpPr txBox="1"/>
          <p:nvPr/>
        </p:nvSpPr>
        <p:spPr>
          <a:xfrm>
            <a:off x="6268281" y="2861809"/>
            <a:ext cx="5722432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Noticeboards are the most popular form of communication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Facebook is significantly higher than the website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Poor response for Councillor surgeries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664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873AE-82AB-921F-A1B8-898F3D68C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Q24 - </a:t>
            </a:r>
            <a:r>
              <a:rPr lang="en-GB" sz="2800" dirty="0"/>
              <a:t>Do you feel there is a sense of community and well being within the Parish?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D5FC7D-0C4F-B8AD-0D79-CE6D973F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85741"/>
              </p:ext>
            </p:extLst>
          </p:nvPr>
        </p:nvGraphicFramePr>
        <p:xfrm>
          <a:off x="170290" y="1690688"/>
          <a:ext cx="5681870" cy="2865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BBB3580C-A62D-9FF5-8717-963618489335}"/>
              </a:ext>
            </a:extLst>
          </p:cNvPr>
          <p:cNvSpPr txBox="1"/>
          <p:nvPr/>
        </p:nvSpPr>
        <p:spPr>
          <a:xfrm>
            <a:off x="5966132" y="1694011"/>
            <a:ext cx="5722432" cy="4247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/>
              <a:t>Comments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More and better information needed on events /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Good supportive dog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Good community on our street, friendly neighbours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Don’t feel the Parish council work to create a community feel and bringing the groups in the area together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East Hunsbury is stronger, needs building, poor relations to East Hunsbury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At the moment the parish council is not joined to the community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High proportion of rented accommodation/HMO’s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Nice gathering in St </a:t>
            </a:r>
            <a:r>
              <a:rPr lang="en-GB" dirty="0" err="1"/>
              <a:t>Benedicts</a:t>
            </a:r>
            <a:r>
              <a:rPr lang="en-GB" dirty="0"/>
              <a:t> church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Everyone keeps themselves to themselves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52CCDB-2A48-BF7E-51A1-1248AD299FA5}"/>
              </a:ext>
            </a:extLst>
          </p:cNvPr>
          <p:cNvSpPr txBox="1"/>
          <p:nvPr/>
        </p:nvSpPr>
        <p:spPr>
          <a:xfrm>
            <a:off x="1068383" y="4671511"/>
            <a:ext cx="3885684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 50% feel there </a:t>
            </a:r>
            <a:r>
              <a:rPr lang="en-GB" b="1" i="1" dirty="0"/>
              <a:t>is </a:t>
            </a:r>
            <a:r>
              <a:rPr lang="en-GB" dirty="0"/>
              <a:t>a sense of community/well being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Comments are interesting and require further investigation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669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E97C-AA94-EF67-37BA-AA29BA51F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036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Q25 - </a:t>
            </a:r>
            <a:r>
              <a:rPr lang="en-GB" sz="3100" dirty="0"/>
              <a:t>Is there is anything else you would like to say about West Hunsbury that you think would be useful for the purpose of this community survey?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302F53-FB59-736B-3812-814CD9BAB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Copyright of West Hunsbury Parish Council 2023. Reproduction only by authority of the Council or clerk to the Council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D2E5E437-90E0-92A7-83E1-462CF978FC3E}"/>
              </a:ext>
            </a:extLst>
          </p:cNvPr>
          <p:cNvSpPr/>
          <p:nvPr/>
        </p:nvSpPr>
        <p:spPr>
          <a:xfrm>
            <a:off x="405186" y="1703893"/>
            <a:ext cx="11176221" cy="4650313"/>
          </a:xfrm>
          <a:prstGeom prst="wedgeEllipseCallou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>
                <a:solidFill>
                  <a:schemeClr val="tx1"/>
                </a:solidFill>
              </a:rPr>
              <a:t>Better Bus service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D4331B-359D-D9B8-C6BC-47926C2F67F7}"/>
              </a:ext>
            </a:extLst>
          </p:cNvPr>
          <p:cNvSpPr txBox="1"/>
          <p:nvPr/>
        </p:nvSpPr>
        <p:spPr>
          <a:xfrm>
            <a:off x="3252083" y="2242268"/>
            <a:ext cx="1590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E-scooters are an eyesore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687326-6662-242D-612C-41BE343A173A}"/>
              </a:ext>
            </a:extLst>
          </p:cNvPr>
          <p:cNvSpPr txBox="1"/>
          <p:nvPr/>
        </p:nvSpPr>
        <p:spPr>
          <a:xfrm>
            <a:off x="1573034" y="2819845"/>
            <a:ext cx="15902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Beautiful area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76C0B22-45AA-B282-381D-908FFBE50E3D}"/>
              </a:ext>
            </a:extLst>
          </p:cNvPr>
          <p:cNvSpPr txBox="1"/>
          <p:nvPr/>
        </p:nvSpPr>
        <p:spPr>
          <a:xfrm>
            <a:off x="3052305" y="4070986"/>
            <a:ext cx="15902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Better care of hedgerows needed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08727D-B13C-EC71-3CBD-CC6C3AFC15DB}"/>
              </a:ext>
            </a:extLst>
          </p:cNvPr>
          <p:cNvSpPr txBox="1"/>
          <p:nvPr/>
        </p:nvSpPr>
        <p:spPr>
          <a:xfrm>
            <a:off x="7687590" y="2083689"/>
            <a:ext cx="1653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Blocking of brook with falling trees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199433-42D7-F268-5E71-B895054636CE}"/>
              </a:ext>
            </a:extLst>
          </p:cNvPr>
          <p:cNvSpPr txBox="1"/>
          <p:nvPr/>
        </p:nvSpPr>
        <p:spPr>
          <a:xfrm>
            <a:off x="9004853" y="2618073"/>
            <a:ext cx="12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Church events are nice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EF24DA-BD36-9775-224B-003CA9C4A791}"/>
              </a:ext>
            </a:extLst>
          </p:cNvPr>
          <p:cNvSpPr txBox="1"/>
          <p:nvPr/>
        </p:nvSpPr>
        <p:spPr>
          <a:xfrm>
            <a:off x="6508139" y="4803573"/>
            <a:ext cx="18049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Clear underpasses and tend planters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7FE3B7-FD87-EDE6-D9CC-1AD52D4210D4}"/>
              </a:ext>
            </a:extLst>
          </p:cNvPr>
          <p:cNvSpPr txBox="1"/>
          <p:nvPr/>
        </p:nvSpPr>
        <p:spPr>
          <a:xfrm>
            <a:off x="8611262" y="3506525"/>
            <a:ext cx="24407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/>
              <a:t>develop a cycle plan throughout East and West Hunsbury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B24581-FBBC-E938-D1F0-8F88BAA43A53}"/>
              </a:ext>
            </a:extLst>
          </p:cNvPr>
          <p:cNvSpPr txBox="1"/>
          <p:nvPr/>
        </p:nvSpPr>
        <p:spPr>
          <a:xfrm>
            <a:off x="922350" y="3665551"/>
            <a:ext cx="2003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Narrow" panose="020B0606020202030204" pitchFamily="34" charset="0"/>
              </a:rPr>
              <a:t>EHPC are far more active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07634B-5F93-C1D9-60CE-6D9B830ACDD0}"/>
              </a:ext>
            </a:extLst>
          </p:cNvPr>
          <p:cNvSpPr txBox="1"/>
          <p:nvPr/>
        </p:nvSpPr>
        <p:spPr>
          <a:xfrm>
            <a:off x="6269608" y="3215018"/>
            <a:ext cx="2134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Great place to live with good people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530C8B-22A4-A546-3457-E2B596B1372D}"/>
              </a:ext>
            </a:extLst>
          </p:cNvPr>
          <p:cNvSpPr txBox="1"/>
          <p:nvPr/>
        </p:nvSpPr>
        <p:spPr>
          <a:xfrm>
            <a:off x="4480726" y="5398988"/>
            <a:ext cx="2134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Green lane needs proper maintenance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40111D-08AB-01E0-3B0A-CD6C7E705582}"/>
              </a:ext>
            </a:extLst>
          </p:cNvPr>
          <p:cNvSpPr txBox="1"/>
          <p:nvPr/>
        </p:nvSpPr>
        <p:spPr>
          <a:xfrm>
            <a:off x="2852200" y="3116878"/>
            <a:ext cx="27352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Narrow" panose="020B0606020202030204" pitchFamily="34" charset="0"/>
              </a:rPr>
              <a:t>I am just so fed up with how untidy the area has become due to lack of maintenance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051CC1-F460-520D-A60A-DCFE7C4B28EF}"/>
              </a:ext>
            </a:extLst>
          </p:cNvPr>
          <p:cNvSpPr txBox="1"/>
          <p:nvPr/>
        </p:nvSpPr>
        <p:spPr>
          <a:xfrm>
            <a:off x="1570381" y="4546865"/>
            <a:ext cx="14130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MS Reference Sans Serif" panose="020B0604030504040204" pitchFamily="34" charset="0"/>
              </a:rPr>
              <a:t>I would like to see areas of the park left as wildflower meadows.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97D40D8-E055-3411-C79A-F980697B80E2}"/>
              </a:ext>
            </a:extLst>
          </p:cNvPr>
          <p:cNvSpPr txBox="1"/>
          <p:nvPr/>
        </p:nvSpPr>
        <p:spPr>
          <a:xfrm>
            <a:off x="9437536" y="4670727"/>
            <a:ext cx="1184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lovely place to live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83176F-5B87-1467-1ED4-3FE9409657B8}"/>
              </a:ext>
            </a:extLst>
          </p:cNvPr>
          <p:cNvSpPr txBox="1"/>
          <p:nvPr/>
        </p:nvSpPr>
        <p:spPr>
          <a:xfrm>
            <a:off x="7060428" y="3855542"/>
            <a:ext cx="14130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 Narrow" panose="020B0606020202030204" pitchFamily="34" charset="0"/>
              </a:rPr>
              <a:t>more local police patrols, less graffiti, littering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185781F-BFAE-C5C3-B5AB-3AAA98B38513}"/>
              </a:ext>
            </a:extLst>
          </p:cNvPr>
          <p:cNvSpPr txBox="1"/>
          <p:nvPr/>
        </p:nvSpPr>
        <p:spPr>
          <a:xfrm>
            <a:off x="4723072" y="4627265"/>
            <a:ext cx="1277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Parish Newsletter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4BCA32B-75DB-EADF-0C8C-4607F6063549}"/>
              </a:ext>
            </a:extLst>
          </p:cNvPr>
          <p:cNvSpPr txBox="1"/>
          <p:nvPr/>
        </p:nvSpPr>
        <p:spPr>
          <a:xfrm>
            <a:off x="3132811" y="5193947"/>
            <a:ext cx="1240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Pot Holes 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CBFFA2D-9D05-08CB-A93C-77F4649A74EA}"/>
              </a:ext>
            </a:extLst>
          </p:cNvPr>
          <p:cNvSpPr txBox="1"/>
          <p:nvPr/>
        </p:nvSpPr>
        <p:spPr>
          <a:xfrm>
            <a:off x="4412971" y="1755656"/>
            <a:ext cx="2011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litter bins in the parks need replacing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FBB96CA-1B1E-8839-7EDE-FC8D567A9409}"/>
              </a:ext>
            </a:extLst>
          </p:cNvPr>
          <p:cNvSpPr txBox="1"/>
          <p:nvPr/>
        </p:nvSpPr>
        <p:spPr>
          <a:xfrm>
            <a:off x="5420804" y="2411722"/>
            <a:ext cx="25152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The large area parks and green spaces of West Hunsbury is the main feature that make this Parish a good place to live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B07684D-A9BE-0331-189C-7317A6138DAE}"/>
              </a:ext>
            </a:extLst>
          </p:cNvPr>
          <p:cNvSpPr txBox="1"/>
          <p:nvPr/>
        </p:nvSpPr>
        <p:spPr>
          <a:xfrm>
            <a:off x="474096" y="4093831"/>
            <a:ext cx="10962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Bird / bat boxes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7F94055-4BE4-0A04-85C5-36AF5B06D7AA}"/>
              </a:ext>
            </a:extLst>
          </p:cNvPr>
          <p:cNvSpPr txBox="1"/>
          <p:nvPr/>
        </p:nvSpPr>
        <p:spPr>
          <a:xfrm>
            <a:off x="7577594" y="5326212"/>
            <a:ext cx="1653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Wootton brook and flooding risks</a:t>
            </a:r>
          </a:p>
        </p:txBody>
      </p:sp>
    </p:spTree>
    <p:extLst>
      <p:ext uri="{BB962C8B-B14F-4D97-AF65-F5344CB8AC3E}">
        <p14:creationId xmlns:p14="http://schemas.microsoft.com/office/powerpoint/2010/main" val="297867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91CFE-E388-76FA-5598-71E5E9D87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3128" y="373076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/>
              <a:t>Q1</a:t>
            </a:r>
            <a:r>
              <a:rPr lang="en-GB" sz="2800" dirty="0"/>
              <a:t> - Please tell us the number of people at your address in each age group: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694669"/>
              </p:ext>
            </p:extLst>
          </p:nvPr>
        </p:nvGraphicFramePr>
        <p:xfrm>
          <a:off x="909762" y="1857430"/>
          <a:ext cx="471976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E193893-C728-C4AC-EC6C-160F8F40F8D5}"/>
              </a:ext>
            </a:extLst>
          </p:cNvPr>
          <p:cNvSpPr txBox="1"/>
          <p:nvPr/>
        </p:nvSpPr>
        <p:spPr>
          <a:xfrm>
            <a:off x="6178163" y="2035534"/>
            <a:ext cx="4937760" cy="286232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Nearly 50% of respondents are over the age of 60 (national </a:t>
            </a:r>
            <a:r>
              <a:rPr lang="en-GB" dirty="0" err="1"/>
              <a:t>ave</a:t>
            </a:r>
            <a:r>
              <a:rPr lang="en-GB" dirty="0"/>
              <a:t> = 22.4%)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13.7% are over 75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Single adult occupancy:</a:t>
            </a:r>
          </a:p>
          <a:p>
            <a:r>
              <a:rPr lang="en-GB" dirty="0"/>
              <a:t>	41-60	47%</a:t>
            </a:r>
          </a:p>
          <a:p>
            <a:r>
              <a:rPr lang="en-GB" dirty="0"/>
              <a:t>	60-75	14%</a:t>
            </a:r>
          </a:p>
          <a:p>
            <a:r>
              <a:rPr lang="en-GB" dirty="0"/>
              <a:t>	Over 75	60%</a:t>
            </a:r>
          </a:p>
          <a:p>
            <a:r>
              <a:rPr lang="en-GB" dirty="0"/>
              <a:t>Our population appears to be ageing compared to the rest of Northampton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B09600-D8E3-19D7-E791-5B18AE28A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586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6405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C7D2-E8CC-409F-D099-C348AC931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6941"/>
          </a:xfrm>
        </p:spPr>
        <p:txBody>
          <a:bodyPr>
            <a:normAutofit fontScale="90000"/>
          </a:bodyPr>
          <a:lstStyle/>
          <a:p>
            <a:r>
              <a:rPr lang="en-GB" dirty="0"/>
              <a:t>Q2  - </a:t>
            </a:r>
            <a:r>
              <a:rPr lang="en-GB" sz="3100" dirty="0"/>
              <a:t>How long have you and your family lived in West Hunsbury?</a:t>
            </a:r>
            <a:r>
              <a:rPr lang="en-GB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F20619-87E3-D4EB-AF0B-651DCF40C6C7}"/>
              </a:ext>
            </a:extLst>
          </p:cNvPr>
          <p:cNvSpPr txBox="1"/>
          <p:nvPr/>
        </p:nvSpPr>
        <p:spPr>
          <a:xfrm>
            <a:off x="6656569" y="2828835"/>
            <a:ext cx="48821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Average time living in West Hunsbury = 20 </a:t>
            </a:r>
            <a:r>
              <a:rPr lang="en-GB" dirty="0" err="1"/>
              <a:t>yrs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 100 families (21%) lived here less than 6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mc:AlternateContent xmlns:mc="http://schemas.openxmlformats.org/markup-compatibility/2006" xmlns:cx1="http://schemas.microsoft.com/office/drawing/2015/9/8/chartex">
        <mc:Choice Requires="cx1">
          <p:graphicFrame>
            <p:nvGraphicFramePr>
              <p:cNvPr id="8" name="Chart 7">
                <a:extLst>
                  <a:ext uri="{FF2B5EF4-FFF2-40B4-BE49-F238E27FC236}">
                    <a16:creationId xmlns:a16="http://schemas.microsoft.com/office/drawing/2014/main" id="{B227D0F4-0E8E-30B0-18D6-EC4AE2121B21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502869704"/>
                  </p:ext>
                </p:extLst>
              </p:nvPr>
            </p:nvGraphicFramePr>
            <p:xfrm>
              <a:off x="963432" y="2280037"/>
              <a:ext cx="5132567" cy="3186698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8" name="Chart 7">
                <a:extLst>
                  <a:ext uri="{FF2B5EF4-FFF2-40B4-BE49-F238E27FC236}">
                    <a16:creationId xmlns:a16="http://schemas.microsoft.com/office/drawing/2014/main" id="{B227D0F4-0E8E-30B0-18D6-EC4AE2121B2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3432" y="2280037"/>
                <a:ext cx="5132567" cy="3186698"/>
              </a:xfrm>
              <a:prstGeom prst="rect">
                <a:avLst/>
              </a:prstGeom>
            </p:spPr>
          </p:pic>
        </mc:Fallback>
      </mc:AlternateContent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AD8D5F-890B-24DE-F7F1-B6C21DE6C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1960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78319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4D5F-47FE-41A5-6CFA-8E2C5537B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Q3</a:t>
            </a:r>
            <a:r>
              <a:rPr lang="en-GB" sz="2800" dirty="0"/>
              <a:t> - Do you think West Hunsbury is a pleasant place to live and would you recommend it to friends and others?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E5B5E56-D080-58FA-BACC-3D5C062EDFFC}"/>
              </a:ext>
            </a:extLst>
          </p:cNvPr>
          <p:cNvSpPr txBox="1"/>
          <p:nvPr/>
        </p:nvSpPr>
        <p:spPr>
          <a:xfrm>
            <a:off x="6672472" y="1922386"/>
            <a:ext cx="4882100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 95% said yes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Only 1.5% said no (3% no opinion)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Parks</a:t>
            </a:r>
            <a:r>
              <a:rPr lang="en-GB" dirty="0"/>
              <a:t> and </a:t>
            </a:r>
            <a:r>
              <a:rPr lang="en-GB" b="1" dirty="0"/>
              <a:t>Quiet</a:t>
            </a:r>
            <a:r>
              <a:rPr lang="en-GB" dirty="0"/>
              <a:t> being the most common comment,  followed by </a:t>
            </a:r>
            <a:r>
              <a:rPr lang="en-GB" b="1" dirty="0"/>
              <a:t>open and green spaces</a:t>
            </a:r>
          </a:p>
          <a:p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723795-D87F-0750-05C9-131F53FAC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3016" y="3768055"/>
            <a:ext cx="5331556" cy="25958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D4AE52-70DD-FD12-4DC8-6BF064921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5770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48F9FE6A-4B17-93CC-2503-99E9656BF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0581831"/>
              </p:ext>
            </p:extLst>
          </p:nvPr>
        </p:nvGraphicFramePr>
        <p:xfrm>
          <a:off x="838200" y="1995948"/>
          <a:ext cx="4962832" cy="3185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8112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999E4-5334-3D46-606E-F5A41CCFF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Q4 - </a:t>
            </a:r>
            <a:r>
              <a:rPr lang="en-GB" sz="2800" dirty="0"/>
              <a:t>What is your main means of transport to work, college or shopping, etc ?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721772"/>
              </p:ext>
            </p:extLst>
          </p:nvPr>
        </p:nvGraphicFramePr>
        <p:xfrm>
          <a:off x="838200" y="1825624"/>
          <a:ext cx="5451282" cy="3041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924D902-B006-66BB-5C64-2C2D985BFB68}"/>
              </a:ext>
            </a:extLst>
          </p:cNvPr>
          <p:cNvSpPr txBox="1"/>
          <p:nvPr/>
        </p:nvSpPr>
        <p:spPr>
          <a:xfrm>
            <a:off x="6672472" y="2523416"/>
            <a:ext cx="488210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Car		85.6%</a:t>
            </a:r>
          </a:p>
          <a:p>
            <a:r>
              <a:rPr lang="en-GB" dirty="0"/>
              <a:t>Public Transport	8.4%</a:t>
            </a:r>
          </a:p>
          <a:p>
            <a:r>
              <a:rPr lang="en-GB" dirty="0"/>
              <a:t>Motor bike/Moped	0.2%</a:t>
            </a:r>
          </a:p>
          <a:p>
            <a:r>
              <a:rPr lang="en-GB" dirty="0"/>
              <a:t>Bicycle		0.9%</a:t>
            </a:r>
          </a:p>
          <a:p>
            <a:r>
              <a:rPr lang="en-GB" dirty="0"/>
              <a:t>Walking		4.5%</a:t>
            </a:r>
          </a:p>
          <a:p>
            <a:r>
              <a:rPr lang="en-GB" dirty="0"/>
              <a:t>Mobility Vehicle	0.4%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230BE43-103E-FBC7-A8A6-F4E30916F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1292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155781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D839D-7790-5420-7DA1-0C4F7B470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Q5 -</a:t>
            </a:r>
            <a:r>
              <a:rPr lang="en-GB" sz="2800" dirty="0"/>
              <a:t>Do you experience any accessibility issues within West Hunsbury?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1057658"/>
              </p:ext>
            </p:extLst>
          </p:nvPr>
        </p:nvGraphicFramePr>
        <p:xfrm>
          <a:off x="855579" y="2153266"/>
          <a:ext cx="4882099" cy="3272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9FDB5D-7B3A-7994-9AEE-57B038D51FBD}"/>
              </a:ext>
            </a:extLst>
          </p:cNvPr>
          <p:cNvSpPr txBox="1"/>
          <p:nvPr/>
        </p:nvSpPr>
        <p:spPr>
          <a:xfrm>
            <a:off x="6672472" y="2523416"/>
            <a:ext cx="4882100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28.2% said yes – 129 households</a:t>
            </a:r>
          </a:p>
          <a:p>
            <a:r>
              <a:rPr lang="en-GB" dirty="0"/>
              <a:t>Over 70% of the comments mentioned lack of bus service</a:t>
            </a:r>
          </a:p>
          <a:p>
            <a:r>
              <a:rPr lang="en-GB" dirty="0"/>
              <a:t>Other comments: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Parking issues at the shops and 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Poor state of pavements and lack of drop down kerbs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The hill</a:t>
            </a:r>
          </a:p>
          <a:p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2DEDA1-A48A-55FB-25AC-FAF81E993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1460" y="6310312"/>
            <a:ext cx="439674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3669662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2C604-039B-7C4B-2D78-7696092A5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Q6</a:t>
            </a:r>
            <a:r>
              <a:rPr lang="en-GB" sz="2000" dirty="0"/>
              <a:t>  </a:t>
            </a:r>
            <a:r>
              <a:rPr lang="en-GB" sz="2800" dirty="0"/>
              <a:t>- How often would you use a local bus service? 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479469"/>
              </p:ext>
            </p:extLst>
          </p:nvPr>
        </p:nvGraphicFramePr>
        <p:xfrm>
          <a:off x="838199" y="1825625"/>
          <a:ext cx="5523271" cy="3641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F97A570-7242-34A1-59A2-23E204121E22}"/>
              </a:ext>
            </a:extLst>
          </p:cNvPr>
          <p:cNvSpPr txBox="1"/>
          <p:nvPr/>
        </p:nvSpPr>
        <p:spPr>
          <a:xfrm>
            <a:off x="6672472" y="2523416"/>
            <a:ext cx="488210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44% of households would </a:t>
            </a:r>
            <a:r>
              <a:rPr lang="en-GB" b="1" dirty="0"/>
              <a:t>use</a:t>
            </a:r>
            <a:r>
              <a:rPr lang="en-GB" dirty="0"/>
              <a:t> a bus if provided and 43.9% of those would be </a:t>
            </a:r>
            <a:r>
              <a:rPr lang="en-GB" b="1" dirty="0"/>
              <a:t>frequent	</a:t>
            </a:r>
            <a:r>
              <a:rPr lang="en-GB" dirty="0"/>
              <a:t>users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C7701-A16B-C58F-8A4B-8B3362F11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5770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1643975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0FA2B-2325-1A5F-9DBD-D65CA2B2A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Q7 - </a:t>
            </a:r>
            <a:r>
              <a:rPr lang="en-GB" sz="2800" dirty="0"/>
              <a:t>If you would use the local bus service, where would you like to go?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6E399E-2CCD-E031-2F6E-8DEB7AF94C54}"/>
              </a:ext>
            </a:extLst>
          </p:cNvPr>
          <p:cNvSpPr txBox="1"/>
          <p:nvPr/>
        </p:nvSpPr>
        <p:spPr>
          <a:xfrm>
            <a:off x="6672472" y="2523416"/>
            <a:ext cx="4882100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Town centre	87%</a:t>
            </a:r>
          </a:p>
          <a:p>
            <a:r>
              <a:rPr lang="en-GB" dirty="0"/>
              <a:t>Tesco		48%</a:t>
            </a:r>
          </a:p>
          <a:p>
            <a:r>
              <a:rPr lang="en-GB" dirty="0"/>
              <a:t>Other 		22%</a:t>
            </a:r>
          </a:p>
          <a:p>
            <a:r>
              <a:rPr lang="en-GB" dirty="0"/>
              <a:t>Towcester	20%</a:t>
            </a:r>
          </a:p>
          <a:p>
            <a:r>
              <a:rPr lang="en-GB" dirty="0"/>
              <a:t>Library		15%</a:t>
            </a:r>
          </a:p>
          <a:p>
            <a:endParaRPr lang="en-GB" dirty="0"/>
          </a:p>
          <a:p>
            <a:r>
              <a:rPr lang="en-GB" dirty="0"/>
              <a:t>Other included Doctors, Hospital, Train Station, Milton Keynes and Rushden Lakes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0850762F-ABFF-C77C-2FEE-4BA52B99F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741005"/>
              </p:ext>
            </p:extLst>
          </p:nvPr>
        </p:nvGraphicFramePr>
        <p:xfrm>
          <a:off x="838199" y="1890479"/>
          <a:ext cx="5601929" cy="3615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44486D-766E-78EC-FDFF-B90F3E04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389120" cy="365125"/>
          </a:xfrm>
        </p:spPr>
        <p:txBody>
          <a:bodyPr/>
          <a:lstStyle/>
          <a:p>
            <a:r>
              <a:rPr lang="en-GB" dirty="0"/>
              <a:t>© Copyright of West Hunsbury Parish Council 2023. Reproduction only by authority of the Council or clerk to the Council</a:t>
            </a:r>
          </a:p>
        </p:txBody>
      </p:sp>
    </p:spTree>
    <p:extLst>
      <p:ext uri="{BB962C8B-B14F-4D97-AF65-F5344CB8AC3E}">
        <p14:creationId xmlns:p14="http://schemas.microsoft.com/office/powerpoint/2010/main" val="506565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 2007 - 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 2007 - 2010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2007 - 2010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2515</Words>
  <Application>Microsoft Office PowerPoint</Application>
  <PresentationFormat>Widescreen</PresentationFormat>
  <Paragraphs>246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Calibri Light</vt:lpstr>
      <vt:lpstr>Comic Sans MS</vt:lpstr>
      <vt:lpstr>MS Reference Sans Serif</vt:lpstr>
      <vt:lpstr>Office Theme</vt:lpstr>
      <vt:lpstr>PowerPoint Presentation</vt:lpstr>
      <vt:lpstr>Volumes and response rate</vt:lpstr>
      <vt:lpstr>Q1 - Please tell us the number of people at your address in each age group:</vt:lpstr>
      <vt:lpstr>Q2  - How long have you and your family lived in West Hunsbury? </vt:lpstr>
      <vt:lpstr>Q3 - Do you think West Hunsbury is a pleasant place to live and would you recommend it to friends and others?</vt:lpstr>
      <vt:lpstr>Q4 - What is your main means of transport to work, college or shopping, etc ? </vt:lpstr>
      <vt:lpstr>Q5 -Do you experience any accessibility issues within West Hunsbury?</vt:lpstr>
      <vt:lpstr>Q6  - How often would you use a local bus service?  </vt:lpstr>
      <vt:lpstr>Q7 - If you would use the local bus service, where would you like to go? </vt:lpstr>
      <vt:lpstr>Q8 - Do you think there is a problem with speeding traffic in West Hunsbury ? </vt:lpstr>
      <vt:lpstr>Q9 - Do you think there is adequate street and path lighting in West Hunsbury ? </vt:lpstr>
      <vt:lpstr>Q10  What do you think of the services delivered by West Northants Council?</vt:lpstr>
      <vt:lpstr>Q10  What do you think of the services delivered by West Northants Council?</vt:lpstr>
      <vt:lpstr>Q11 - Have you heard of or used Street Doctor or FixMyStreet</vt:lpstr>
      <vt:lpstr>Q12 - Do you think the Police coverage of West Hunsbury to be….?</vt:lpstr>
      <vt:lpstr>Q13 – Are you concerned with any of the following in West Hunsbury ?</vt:lpstr>
      <vt:lpstr>Q13 – Are you concerned with any of the following in West Hunsbury ?</vt:lpstr>
      <vt:lpstr>Q14 - Do you or your family use the local parks in West Hunsbury ? </vt:lpstr>
      <vt:lpstr>Q15 - What do you use the parks for? </vt:lpstr>
      <vt:lpstr>Q16 &amp; 17 - Do you use the Community Centres?</vt:lpstr>
      <vt:lpstr>Q18 - Do you think the Community Centres meet the needs of Residents? </vt:lpstr>
      <vt:lpstr>Q19 - Do you feel the following issues are being addressed adequately within West Hunsbury Parish?</vt:lpstr>
      <vt:lpstr>Q19 - Do you feel the following issues are being addressed adequately within West Hunsbury Parish?</vt:lpstr>
      <vt:lpstr>Q20 - Which community events in the Parish have you attended in the last two years? </vt:lpstr>
      <vt:lpstr>Q21 - Are there any community events you would like to see within the Parish?</vt:lpstr>
      <vt:lpstr>Q22 -Are there any other facilities that you would like to see? </vt:lpstr>
      <vt:lpstr>Q23 - Do you ever use any of the following to see what is going on in the Parish or to contact West Hunsbury Parish Council? </vt:lpstr>
      <vt:lpstr>Q24 - Do you feel there is a sense of community and well being within the Parish?</vt:lpstr>
      <vt:lpstr>Q25 - Is there is anything else you would like to say about West Hunsbury that you think would be useful for the purpose of this community survey?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Squires</dc:creator>
  <cp:lastModifiedBy>West Hunsbury Parish Council</cp:lastModifiedBy>
  <cp:revision>9</cp:revision>
  <cp:lastPrinted>2023-08-02T09:27:56Z</cp:lastPrinted>
  <dcterms:created xsi:type="dcterms:W3CDTF">2023-07-13T13:28:34Z</dcterms:created>
  <dcterms:modified xsi:type="dcterms:W3CDTF">2023-08-24T12:15:45Z</dcterms:modified>
</cp:coreProperties>
</file>